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277" r:id="rId2"/>
    <p:sldId id="335" r:id="rId3"/>
    <p:sldId id="327" r:id="rId4"/>
    <p:sldId id="337" r:id="rId5"/>
    <p:sldId id="257" r:id="rId6"/>
    <p:sldId id="258" r:id="rId7"/>
    <p:sldId id="260" r:id="rId8"/>
    <p:sldId id="299" r:id="rId9"/>
    <p:sldId id="300" r:id="rId10"/>
    <p:sldId id="338" r:id="rId11"/>
    <p:sldId id="301" r:id="rId12"/>
    <p:sldId id="302" r:id="rId13"/>
    <p:sldId id="310" r:id="rId14"/>
    <p:sldId id="303" r:id="rId15"/>
    <p:sldId id="304" r:id="rId16"/>
    <p:sldId id="339" r:id="rId17"/>
    <p:sldId id="340" r:id="rId18"/>
    <p:sldId id="341" r:id="rId19"/>
    <p:sldId id="343" r:id="rId20"/>
    <p:sldId id="344" r:id="rId21"/>
    <p:sldId id="342" r:id="rId22"/>
    <p:sldId id="345" r:id="rId23"/>
    <p:sldId id="346" r:id="rId24"/>
    <p:sldId id="347" r:id="rId25"/>
    <p:sldId id="348" r:id="rId26"/>
    <p:sldId id="34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941651"/>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69512" autoAdjust="0"/>
  </p:normalViewPr>
  <p:slideViewPr>
    <p:cSldViewPr>
      <p:cViewPr varScale="1">
        <p:scale>
          <a:sx n="87" d="100"/>
          <a:sy n="87" d="100"/>
        </p:scale>
        <p:origin x="2920" y="192"/>
      </p:cViewPr>
      <p:guideLst>
        <p:guide orient="horz" pos="2160"/>
        <p:guide pos="2880"/>
      </p:guideLst>
    </p:cSldViewPr>
  </p:slideViewPr>
  <p:outlineViewPr>
    <p:cViewPr>
      <p:scale>
        <a:sx n="33" d="100"/>
        <a:sy n="33" d="100"/>
      </p:scale>
      <p:origin x="0" y="354"/>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1/28/22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105373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64F4A4-1EE4-43E8-A863-DA0BB384C56E}" type="slidenum">
              <a:rPr lang="es-MX"/>
              <a:pPr/>
              <a:t>11</a:t>
            </a:fld>
            <a:endParaRPr lang="es-MX"/>
          </a:p>
        </p:txBody>
      </p:sp>
      <p:sp>
        <p:nvSpPr>
          <p:cNvPr id="123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9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dirty="0"/>
              <a:t>Teólogos liberales: </a:t>
            </a:r>
          </a:p>
        </p:txBody>
      </p:sp>
    </p:spTree>
    <p:extLst>
      <p:ext uri="{BB962C8B-B14F-4D97-AF65-F5344CB8AC3E}">
        <p14:creationId xmlns:p14="http://schemas.microsoft.com/office/powerpoint/2010/main" val="248056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B3C87-0AA2-45D4-92C3-00AA538DB6F4}" type="slidenum">
              <a:rPr lang="es-MX"/>
              <a:pPr/>
              <a:t>12</a:t>
            </a:fld>
            <a:endParaRPr lang="es-MX"/>
          </a:p>
        </p:txBody>
      </p:sp>
      <p:sp>
        <p:nvSpPr>
          <p:cNvPr id="125954"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buFont typeface="+mj-lt"/>
              <a:buAutoNum type="arabicPeriod"/>
            </a:pPr>
            <a:r>
              <a:rPr lang="es-ES_tradnl" sz="1200" b="0" i="0" u="none" strike="noStrike" kern="1200" noProof="0" dirty="0">
                <a:solidFill>
                  <a:schemeClr val="tx1"/>
                </a:solidFill>
                <a:effectLst/>
                <a:latin typeface="+mn-lt"/>
                <a:ea typeface="+mn-ea"/>
                <a:cs typeface="+mn-cs"/>
              </a:rPr>
              <a:t>El creacionismo progresivo (también llamado "proceso de creación"), es la creencia de que Dios creó los cielos y la tierra durante un largo período de miles de millones de años, y no en seis días de 24 horas, que es la base del punto de vista tradicional del creacionismo. Los creacionistas progresivos pueden ser liberales o conservadores en su sistema de creencias teológicas, pero generalmente están de acuerdo en lo siguiente:</a:t>
            </a:r>
            <a:br>
              <a:rPr lang="es-ES_tradnl" noProof="0" dirty="0"/>
            </a:br>
            <a:br>
              <a:rPr lang="es-ES_tradnl" noProof="0" dirty="0"/>
            </a:br>
            <a:r>
              <a:rPr lang="es-ES_tradnl" sz="1200" b="0" i="0" u="none" strike="noStrike" kern="1200" noProof="0" dirty="0">
                <a:solidFill>
                  <a:schemeClr val="tx1"/>
                </a:solidFill>
                <a:effectLst/>
                <a:latin typeface="+mn-lt"/>
                <a:ea typeface="+mn-ea"/>
                <a:cs typeface="+mn-cs"/>
              </a:rPr>
              <a:t>• El "Big </a:t>
            </a:r>
            <a:r>
              <a:rPr lang="es-ES_tradnl" sz="1200" b="0" i="0" u="none" strike="noStrike" kern="1200" noProof="0" dirty="0" err="1">
                <a:solidFill>
                  <a:schemeClr val="tx1"/>
                </a:solidFill>
                <a:effectLst/>
                <a:latin typeface="+mn-lt"/>
                <a:ea typeface="+mn-ea"/>
                <a:cs typeface="+mn-cs"/>
              </a:rPr>
              <a:t>Bang</a:t>
            </a:r>
            <a:r>
              <a:rPr lang="es-ES_tradnl" sz="1200" b="0" i="0" u="none" strike="noStrike" kern="1200" noProof="0" dirty="0">
                <a:solidFill>
                  <a:schemeClr val="tx1"/>
                </a:solidFill>
                <a:effectLst/>
                <a:latin typeface="+mn-lt"/>
                <a:ea typeface="+mn-ea"/>
                <a:cs typeface="+mn-cs"/>
              </a:rPr>
              <a:t>" fue la manera en que Dios produjo estrellas y galaxias a través de miles de millones de años de procesos naturales.</a:t>
            </a:r>
            <a:br>
              <a:rPr lang="es-ES_tradnl" noProof="0" dirty="0"/>
            </a:br>
            <a:r>
              <a:rPr lang="es-ES_tradnl" sz="1200" b="0" i="0" u="none" strike="noStrike" kern="1200" noProof="0" dirty="0">
                <a:solidFill>
                  <a:schemeClr val="tx1"/>
                </a:solidFill>
                <a:effectLst/>
                <a:latin typeface="+mn-lt"/>
                <a:ea typeface="+mn-ea"/>
                <a:cs typeface="+mn-cs"/>
              </a:rPr>
              <a:t>• La tierra y el universo tienen miles de millones de años de antigüedad, y no tan sólo unos miles de años.</a:t>
            </a:r>
            <a:br>
              <a:rPr lang="es-ES_tradnl" noProof="0" dirty="0"/>
            </a:br>
            <a:r>
              <a:rPr lang="es-ES_tradnl" sz="1200" b="0" i="0" u="none" strike="noStrike" kern="1200" noProof="0" dirty="0">
                <a:solidFill>
                  <a:schemeClr val="tx1"/>
                </a:solidFill>
                <a:effectLst/>
                <a:latin typeface="+mn-lt"/>
                <a:ea typeface="+mn-ea"/>
                <a:cs typeface="+mn-cs"/>
              </a:rPr>
              <a:t>• Los días de la creación fueron períodos escalonados de millones y miles de millones de años.</a:t>
            </a:r>
            <a:br>
              <a:rPr lang="es-ES_tradnl" noProof="0" dirty="0"/>
            </a:br>
            <a:r>
              <a:rPr lang="es-ES_tradnl" sz="1200" b="0" i="0" u="none" strike="noStrike" kern="1200" noProof="0" dirty="0">
                <a:solidFill>
                  <a:schemeClr val="tx1"/>
                </a:solidFill>
                <a:effectLst/>
                <a:latin typeface="+mn-lt"/>
                <a:ea typeface="+mn-ea"/>
                <a:cs typeface="+mn-cs"/>
              </a:rPr>
              <a:t>• La muerte y el derramamiento de sangre han existido desde el comienzo de la creación y no fueron el resultado del pecado de Adán. El hombre fue creado después de que la 	gran mayoría de la historia de la vida y de la muerte en la tierra ya había sucedido.</a:t>
            </a:r>
            <a:br>
              <a:rPr lang="es-ES_tradnl" noProof="0" dirty="0"/>
            </a:br>
            <a:r>
              <a:rPr lang="es-ES_tradnl" sz="1200" b="0" i="0" u="none" strike="noStrike" kern="1200" noProof="0" dirty="0">
                <a:solidFill>
                  <a:schemeClr val="tx1"/>
                </a:solidFill>
                <a:effectLst/>
                <a:latin typeface="+mn-lt"/>
                <a:ea typeface="+mn-ea"/>
                <a:cs typeface="+mn-cs"/>
              </a:rPr>
              <a:t>• El diluvio en los días de Noé fue local y no universal, y tuvo muy poco efecto en la geología del planeta, lo cual muestra los miles de millones de años de historia.</a:t>
            </a:r>
            <a:br>
              <a:rPr lang="en-CA" dirty="0"/>
            </a:br>
            <a:endParaRPr lang="es-ES_tradnl" dirty="0"/>
          </a:p>
        </p:txBody>
      </p:sp>
    </p:spTree>
    <p:extLst>
      <p:ext uri="{BB962C8B-B14F-4D97-AF65-F5344CB8AC3E}">
        <p14:creationId xmlns:p14="http://schemas.microsoft.com/office/powerpoint/2010/main" val="35784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B3C87-0AA2-45D4-92C3-00AA538DB6F4}" type="slidenum">
              <a:rPr lang="es-MX"/>
              <a:pPr/>
              <a:t>13</a:t>
            </a:fld>
            <a:endParaRPr lang="es-MX"/>
          </a:p>
        </p:txBody>
      </p:sp>
      <p:sp>
        <p:nvSpPr>
          <p:cNvPr id="125954"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sz="1200" b="0" i="0" u="none" strike="noStrike" kern="1200" noProof="0" dirty="0">
                <a:solidFill>
                  <a:schemeClr val="tx1"/>
                </a:solidFill>
                <a:effectLst/>
                <a:latin typeface="+mn-lt"/>
                <a:ea typeface="+mn-ea"/>
                <a:cs typeface="+mn-cs"/>
              </a:rPr>
              <a:t>En nuestra opinión, el error del creacionismo progresivo se basa en la premisa de que el relato bíblico de la creación en Génesis 1-2 no iba ser entendido de manera literal. </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Según el creacionismo progresivo, los "días" en Génesis 1 no son días literales de 24 horas, sino que en realidad son largos períodos de tiempo, equivalentes a millones o incluso miles de millones de años. Los creacionistas progresivos aceptan el punto de vista evolutivo de la edad de la tierra, que consideramos es un error.</a:t>
            </a:r>
            <a:br>
              <a:rPr lang="es-ES_tradnl" noProof="0" dirty="0"/>
            </a:br>
            <a:br>
              <a:rPr lang="es-ES_tradnl" noProof="0" dirty="0"/>
            </a:br>
            <a:r>
              <a:rPr lang="es-ES_tradnl" sz="1200" b="0" i="0" u="none" strike="noStrike" kern="1200" noProof="0" dirty="0">
                <a:solidFill>
                  <a:schemeClr val="tx1"/>
                </a:solidFill>
                <a:effectLst/>
                <a:latin typeface="+mn-lt"/>
                <a:ea typeface="+mn-ea"/>
                <a:cs typeface="+mn-cs"/>
              </a:rPr>
              <a:t>Otro desacuerdo que tenemos con el creacionismo progresivo, es que sugiere que la muerte existió antes de la caída, lo cual pone en peligro la enseñanza de que toda muerte física es un resultado del pecado (ver Romanos 5:12 y 1 Corintios 15:21-22).</a:t>
            </a:r>
            <a:br>
              <a:rPr lang="es-ES_tradnl" noProof="0" dirty="0"/>
            </a:br>
            <a:br>
              <a:rPr lang="es-ES_tradnl" noProof="0" dirty="0"/>
            </a:br>
            <a:r>
              <a:rPr lang="es-ES_tradnl" sz="1200" b="0" i="0" u="none" strike="noStrike" kern="1200" noProof="0" dirty="0">
                <a:solidFill>
                  <a:schemeClr val="tx1"/>
                </a:solidFill>
                <a:effectLst/>
                <a:latin typeface="+mn-lt"/>
                <a:ea typeface="+mn-ea"/>
                <a:cs typeface="+mn-cs"/>
              </a:rPr>
              <a:t>En algunas circunstancias, el creacionismo progresivo es un intento por parte de algunos cristianos para armonizar las enseñanzas de la ciencia moderna con la biblia. Sin embargo, la teoría en realidad precede el pensamiento evolutivo moderno y algunos de los primeros escritores cristianos la sugirieron. Aunque estamos en desacuerdo con el creacionismo progresivo, es un punto de vista que sostiene un número considerable dentro de la comunidad cristiana.</a:t>
            </a:r>
            <a:endParaRPr lang="es-ES_tradnl" noProof="0" dirty="0"/>
          </a:p>
        </p:txBody>
      </p:sp>
    </p:spTree>
    <p:extLst>
      <p:ext uri="{BB962C8B-B14F-4D97-AF65-F5344CB8AC3E}">
        <p14:creationId xmlns:p14="http://schemas.microsoft.com/office/powerpoint/2010/main" val="2642294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52172-59F9-43E3-B4A3-36D2120B9DF1}" type="slidenum">
              <a:rPr lang="es-MX"/>
              <a:pPr/>
              <a:t>14</a:t>
            </a:fld>
            <a:endParaRPr lang="es-MX"/>
          </a:p>
        </p:txBody>
      </p:sp>
      <p:sp>
        <p:nvSpPr>
          <p:cNvPr id="128002" name="Rectangle 2050"/>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sz="1200" b="0" i="0" u="none" strike="noStrike" kern="1200" noProof="0" dirty="0">
                <a:solidFill>
                  <a:schemeClr val="tx1"/>
                </a:solidFill>
                <a:effectLst/>
                <a:latin typeface="+mn-lt"/>
                <a:ea typeface="+mn-ea"/>
                <a:cs typeface="+mn-cs"/>
              </a:rPr>
              <a:t>Génesis 1:1-2 declara: “En el principio creó Dios los cielos y la tierra. Y la tierra estaba desordenada y vacía, y las tinieblas estaban sobre la faz del abismo, y el Espíritu de Dios se movía sobre la faz de las aguas”. </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La Teoría del Gap (o teoría del lapso), es el punto de vista de que Dios creó una tierra totalmente funcional, con todos los animales, incluyendo los dinosaurios y otras criaturas que sólo conocemos por registros fósiles. </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Entonces, dice la teoría, algo sucedió que destruyó completamente la tierra –algunos especulan que fue la caída de Satanás a la tierra– al punto de que la tierra se volvió sin forma y vacía. En este punto, Dios comenzó todo de nuevo, recreando al mundo en su forma de paraíso como se describe después en Génesis. La teoría del gap, que es distinta de la evolución teísta y de la teoría de la edad del día, también se llama creacionismo de la vieja tierra, creacionismo del gap y la teoría de la reconstrucción de la ruina. </a:t>
            </a:r>
            <a:endParaRPr lang="es-ES_tradnl" noProof="0" dirty="0"/>
          </a:p>
        </p:txBody>
      </p:sp>
    </p:spTree>
    <p:extLst>
      <p:ext uri="{BB962C8B-B14F-4D97-AF65-F5344CB8AC3E}">
        <p14:creationId xmlns:p14="http://schemas.microsoft.com/office/powerpoint/2010/main" val="144362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BC274-CAB3-45B1-B6D6-15E686E1A646}" type="slidenum">
              <a:rPr lang="es-MX"/>
              <a:pPr/>
              <a:t>15</a:t>
            </a:fld>
            <a:endParaRPr lang="es-MX"/>
          </a:p>
        </p:txBody>
      </p:sp>
      <p:sp>
        <p:nvSpPr>
          <p:cNvPr id="130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dirty="0"/>
              <a:t>Como se explica los anos luz. Dios creo un universo maduro de la misma </a:t>
            </a:r>
            <a:r>
              <a:rPr lang="es-ES_tradnl" dirty="0" err="1"/>
              <a:t>maner</a:t>
            </a:r>
            <a:r>
              <a:rPr lang="es-ES_tradnl" dirty="0"/>
              <a:t> como creo a Adam.</a:t>
            </a:r>
          </a:p>
        </p:txBody>
      </p:sp>
    </p:spTree>
    <p:extLst>
      <p:ext uri="{BB962C8B-B14F-4D97-AF65-F5344CB8AC3E}">
        <p14:creationId xmlns:p14="http://schemas.microsoft.com/office/powerpoint/2010/main" val="187857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los similares en ADN de animales y humanos es evidencia de el mismo diseñador. </a:t>
            </a:r>
          </a:p>
          <a:p>
            <a:r>
              <a:rPr lang="es-ES_tradnl" dirty="0"/>
              <a:t>98.6 diferencia </a:t>
            </a:r>
            <a:r>
              <a:rPr lang="es-ES_tradnl"/>
              <a:t>entre chimpancé </a:t>
            </a:r>
            <a:r>
              <a:rPr lang="es-ES_tradnl" dirty="0"/>
              <a:t>y hombre.</a:t>
            </a:r>
          </a:p>
        </p:txBody>
      </p:sp>
      <p:sp>
        <p:nvSpPr>
          <p:cNvPr id="4" name="Slide Number Placeholder 3"/>
          <p:cNvSpPr>
            <a:spLocks noGrp="1"/>
          </p:cNvSpPr>
          <p:nvPr>
            <p:ph type="sldNum" sz="quarter" idx="5"/>
          </p:nvPr>
        </p:nvSpPr>
        <p:spPr/>
        <p:txBody>
          <a:bodyPr/>
          <a:lstStyle/>
          <a:p>
            <a:fld id="{58CC9574-A819-4FE4-99A7-1E27AD09ADC2}" type="slidenum">
              <a:rPr lang="en-US" smtClean="0"/>
              <a:pPr/>
              <a:t>16</a:t>
            </a:fld>
            <a:endParaRPr lang="en-US" dirty="0"/>
          </a:p>
        </p:txBody>
      </p:sp>
    </p:spTree>
    <p:extLst>
      <p:ext uri="{BB962C8B-B14F-4D97-AF65-F5344CB8AC3E}">
        <p14:creationId xmlns:p14="http://schemas.microsoft.com/office/powerpoint/2010/main" val="346240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i="0" u="none" strike="noStrike" kern="1200" noProof="0" dirty="0">
                <a:solidFill>
                  <a:schemeClr val="tx1"/>
                </a:solidFill>
                <a:effectLst/>
                <a:latin typeface="+mn-lt"/>
                <a:ea typeface="+mn-ea"/>
                <a:cs typeface="+mn-cs"/>
              </a:rPr>
              <a:t>B. Existe por </a:t>
            </a:r>
            <a:r>
              <a:rPr lang="es-ES_tradnl" sz="1200" b="1" i="0" u="none" strike="noStrike" kern="1200" noProof="0" dirty="0" err="1">
                <a:solidFill>
                  <a:schemeClr val="tx1"/>
                </a:solidFill>
                <a:effectLst/>
                <a:latin typeface="+mn-lt"/>
                <a:ea typeface="+mn-ea"/>
                <a:cs typeface="+mn-cs"/>
              </a:rPr>
              <a:t>creacion</a:t>
            </a:r>
            <a:r>
              <a:rPr lang="es-ES_tradnl" sz="1200" b="1" i="0" u="none" strike="noStrike" kern="1200" noProof="0" dirty="0">
                <a:solidFill>
                  <a:schemeClr val="tx1"/>
                </a:solidFill>
                <a:effectLst/>
                <a:latin typeface="+mn-lt"/>
                <a:ea typeface="+mn-ea"/>
                <a:cs typeface="+mn-cs"/>
              </a:rPr>
              <a:t> especial.</a:t>
            </a:r>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Tres palabras hebreas son usadas en los capítulos uno y dos de Génesis para describir la creación del hombre:</a:t>
            </a:r>
          </a:p>
          <a:p>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bara</a:t>
            </a:r>
            <a:r>
              <a:rPr lang="es-ES_tradnl" sz="1200" b="0" i="0" u="none" strike="noStrike" kern="1200" noProof="0" dirty="0">
                <a:solidFill>
                  <a:schemeClr val="tx1"/>
                </a:solidFill>
                <a:effectLst/>
                <a:latin typeface="+mn-lt"/>
                <a:ea typeface="+mn-ea"/>
                <a:cs typeface="+mn-cs"/>
              </a:rPr>
              <a:t>—definida como “la producción o ejecución de algo nuevo, raro y maravilloso.”</a:t>
            </a:r>
          </a:p>
          <a:p>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asah</a:t>
            </a:r>
            <a:r>
              <a:rPr lang="es-ES_tradnl" sz="1200" b="0" i="0" u="none" strike="noStrike" kern="1200" noProof="0" dirty="0">
                <a:solidFill>
                  <a:schemeClr val="tx1"/>
                </a:solidFill>
                <a:effectLst/>
                <a:latin typeface="+mn-lt"/>
                <a:ea typeface="+mn-ea"/>
                <a:cs typeface="+mn-cs"/>
              </a:rPr>
              <a:t>—que significa “formar, construir, preparar, edificar.” (preparado; le ha dado las herramientas para vivir)</a:t>
            </a:r>
          </a:p>
          <a:p>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yatsar</a:t>
            </a:r>
            <a:r>
              <a:rPr lang="es-ES_tradnl" sz="1200" b="0" i="0" u="none" strike="noStrike" kern="1200" noProof="0" dirty="0">
                <a:solidFill>
                  <a:schemeClr val="tx1"/>
                </a:solidFill>
                <a:effectLst/>
                <a:latin typeface="+mn-lt"/>
                <a:ea typeface="+mn-ea"/>
                <a:cs typeface="+mn-cs"/>
              </a:rPr>
              <a:t>—que significa “formar o modelar” (como un alfarero formando vasijas). ( y lo h </a:t>
            </a:r>
            <a:r>
              <a:rPr lang="es-ES_tradnl" sz="1200" b="0" i="0" u="none" strike="noStrike" kern="1200" noProof="0" dirty="0" err="1">
                <a:solidFill>
                  <a:schemeClr val="tx1"/>
                </a:solidFill>
                <a:effectLst/>
                <a:latin typeface="+mn-lt"/>
                <a:ea typeface="+mn-ea"/>
                <a:cs typeface="+mn-cs"/>
              </a:rPr>
              <a:t>amodelado</a:t>
            </a:r>
            <a:r>
              <a:rPr lang="es-ES_tradnl" sz="1200" b="0" i="0" u="none" strike="noStrike" kern="1200" noProof="0" dirty="0">
                <a:solidFill>
                  <a:schemeClr val="tx1"/>
                </a:solidFill>
                <a:effectLst/>
                <a:latin typeface="+mn-lt"/>
                <a:ea typeface="+mn-ea"/>
                <a:cs typeface="+mn-cs"/>
              </a:rPr>
              <a:t>… le ha dado propósito como el alfarero)</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p 134 En , el Dios trino dice, “</a:t>
            </a:r>
            <a:r>
              <a:rPr lang="es-ES_tradnl" sz="1200" b="1" i="1" u="none" strike="noStrike" kern="1200" noProof="0" dirty="0">
                <a:solidFill>
                  <a:schemeClr val="tx1"/>
                </a:solidFill>
                <a:effectLst/>
                <a:latin typeface="+mn-lt"/>
                <a:ea typeface="+mn-ea"/>
                <a:cs typeface="+mn-cs"/>
              </a:rPr>
              <a:t>Hagamos</a:t>
            </a:r>
            <a:r>
              <a:rPr lang="es-ES_tradnl" sz="1200" b="0" i="0" u="none" strike="noStrike" kern="1200" noProof="0" dirty="0">
                <a:solidFill>
                  <a:schemeClr val="tx1"/>
                </a:solidFill>
                <a:effectLst/>
                <a:latin typeface="+mn-lt"/>
                <a:ea typeface="+mn-ea"/>
                <a:cs typeface="+mn-cs"/>
              </a:rPr>
              <a:t> </a:t>
            </a:r>
            <a:r>
              <a:rPr lang="es-ES_tradnl" sz="1200" b="0" i="1" u="none" strike="noStrike" kern="1200" noProof="0" dirty="0">
                <a:solidFill>
                  <a:schemeClr val="tx1"/>
                </a:solidFill>
                <a:effectLst/>
                <a:latin typeface="+mn-lt"/>
                <a:ea typeface="+mn-ea"/>
                <a:cs typeface="+mn-cs"/>
              </a:rPr>
              <a:t>al hombre</a:t>
            </a:r>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asah</a:t>
            </a:r>
            <a:r>
              <a:rPr lang="es-ES_tradnl" sz="1200" b="0" i="0" u="none" strike="noStrike" kern="1200" noProof="0" dirty="0">
                <a:solidFill>
                  <a:schemeClr val="tx1"/>
                </a:solidFill>
                <a:effectLst/>
                <a:latin typeface="+mn-lt"/>
                <a:ea typeface="+mn-ea"/>
                <a:cs typeface="+mn-cs"/>
              </a:rPr>
              <a:t>); en , leemos, “</a:t>
            </a:r>
            <a:r>
              <a:rPr lang="es-ES_tradnl" sz="1200" b="0" i="1" u="none" strike="noStrike" kern="1200" noProof="0" dirty="0">
                <a:solidFill>
                  <a:schemeClr val="tx1"/>
                </a:solidFill>
                <a:effectLst/>
                <a:latin typeface="+mn-lt"/>
                <a:ea typeface="+mn-ea"/>
                <a:cs typeface="+mn-cs"/>
              </a:rPr>
              <a:t>Y</a:t>
            </a:r>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creo</a:t>
            </a:r>
            <a:r>
              <a:rPr lang="es-ES_tradnl" sz="1200" b="0" i="0" u="none" strike="noStrike" kern="1200" noProof="0" dirty="0">
                <a:solidFill>
                  <a:schemeClr val="tx1"/>
                </a:solidFill>
                <a:effectLst/>
                <a:latin typeface="+mn-lt"/>
                <a:ea typeface="+mn-ea"/>
                <a:cs typeface="+mn-cs"/>
              </a:rPr>
              <a:t> </a:t>
            </a:r>
            <a:r>
              <a:rPr lang="es-ES_tradnl" sz="1200" b="0" i="1" u="none" strike="noStrike" kern="1200" noProof="0" dirty="0">
                <a:solidFill>
                  <a:schemeClr val="tx1"/>
                </a:solidFill>
                <a:effectLst/>
                <a:latin typeface="+mn-lt"/>
                <a:ea typeface="+mn-ea"/>
                <a:cs typeface="+mn-cs"/>
              </a:rPr>
              <a:t>Dios al hombre</a:t>
            </a:r>
            <a:r>
              <a:rPr lang="es-ES_tradnl" sz="1200" b="0" i="0" u="none" strike="noStrike" kern="1200" noProof="0" dirty="0">
                <a:solidFill>
                  <a:schemeClr val="tx1"/>
                </a:solidFill>
                <a:effectLst/>
                <a:latin typeface="+mn-lt"/>
                <a:ea typeface="+mn-ea"/>
                <a:cs typeface="+mn-cs"/>
              </a:rPr>
              <a:t>” (</a:t>
            </a:r>
            <a:r>
              <a:rPr lang="es-ES_tradnl" sz="1200" b="1" i="1" u="none" strike="noStrike" kern="1200" noProof="0" dirty="0">
                <a:solidFill>
                  <a:schemeClr val="tx1"/>
                </a:solidFill>
                <a:effectLst/>
                <a:latin typeface="+mn-lt"/>
                <a:ea typeface="+mn-ea"/>
                <a:cs typeface="+mn-cs"/>
              </a:rPr>
              <a:t>yatsar</a:t>
            </a:r>
            <a:r>
              <a:rPr lang="es-ES_tradnl" sz="1200" b="0" i="0" u="none" strike="noStrike" kern="1200" noProof="0" dirty="0">
                <a:solidFill>
                  <a:schemeClr val="tx1"/>
                </a:solidFill>
                <a:effectLst/>
                <a:latin typeface="+mn-lt"/>
                <a:ea typeface="+mn-ea"/>
                <a:cs typeface="+mn-cs"/>
              </a:rPr>
              <a:t>). </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La idea en 1:26 es que Dios construyó al hombre en conformidad a su propia imagen; en 1:27, Él creó al hombre como algo nuevo y maravilloso en su propósito; y en 2:7, Él formó y modeló al hombre de la tierra como un alfarero forma una vasija de arcilla. El “polvo de la tierra” (2:7) identifica al hombre con la escena de su caída y su redención; el aliento de Dios identifica su origen con su hacedor y su intencionado destino celestial. El hombre es de la tierra, pero está destinado a tener comunión con Dios.</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17</a:t>
            </a:fld>
            <a:endParaRPr lang="en-US" dirty="0"/>
          </a:p>
        </p:txBody>
      </p:sp>
    </p:spTree>
    <p:extLst>
      <p:ext uri="{BB962C8B-B14F-4D97-AF65-F5344CB8AC3E}">
        <p14:creationId xmlns:p14="http://schemas.microsoft.com/office/powerpoint/2010/main" val="282909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i="0" u="none" strike="noStrike" kern="1200" noProof="0" dirty="0">
                <a:solidFill>
                  <a:schemeClr val="tx1"/>
                </a:solidFill>
                <a:effectLst/>
                <a:latin typeface="+mn-lt"/>
                <a:ea typeface="+mn-ea"/>
                <a:cs typeface="+mn-cs"/>
              </a:rPr>
              <a:t>II. EL HOMBRE ES EL RESULTADO DEL PROPOSITO DIVINO</a:t>
            </a:r>
            <a:endParaRPr lang="es-ES_tradnl" sz="1200" b="0" i="0" u="none" strike="noStrike" kern="1200" noProof="0" dirty="0">
              <a:solidFill>
                <a:schemeClr val="tx1"/>
              </a:solidFill>
              <a:effectLst/>
              <a:latin typeface="+mn-lt"/>
              <a:ea typeface="+mn-ea"/>
              <a:cs typeface="+mn-cs"/>
            </a:endParaRPr>
          </a:p>
          <a:p>
            <a:r>
              <a:rPr lang="es-ES_tradnl" sz="1200" b="1" i="0" u="none" strike="noStrike" kern="1200" noProof="0" dirty="0">
                <a:solidFill>
                  <a:schemeClr val="tx1"/>
                </a:solidFill>
                <a:effectLst/>
                <a:latin typeface="+mn-lt"/>
                <a:ea typeface="+mn-ea"/>
                <a:cs typeface="+mn-cs"/>
              </a:rPr>
              <a:t>A. El consejo de la trinidad.</a:t>
            </a:r>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El hombre no fue creado en la misma forma que las criaturas primitivas. Estas fueron creadas como resultado de la orden dada por Dios. Dios primero formó al hombre de la tierra, luego sopló dentro de él su aliento divino. Hubo algo de Dios mismo soplado dentro del hombre, demostrando que él estaba destinado a ser especial para el Creador sobre toda otra criatura terrestre.</a:t>
            </a:r>
          </a:p>
          <a:p>
            <a:r>
              <a:rPr lang="es-ES_tradnl" sz="1200" b="0" i="0" u="none" strike="noStrike" kern="1200" noProof="0" dirty="0">
                <a:solidFill>
                  <a:schemeClr val="tx1"/>
                </a:solidFill>
                <a:effectLst/>
                <a:latin typeface="+mn-lt"/>
                <a:ea typeface="+mn-ea"/>
                <a:cs typeface="+mn-cs"/>
              </a:rPr>
              <a:t>p 135 Isaías da la explicación del propósito del Señor en crear al hombre: “…</a:t>
            </a:r>
            <a:r>
              <a:rPr lang="es-ES_tradnl" sz="1200" b="0" i="1" u="none" strike="noStrike" kern="1200" noProof="0" dirty="0">
                <a:solidFill>
                  <a:schemeClr val="tx1"/>
                </a:solidFill>
                <a:effectLst/>
                <a:latin typeface="+mn-lt"/>
                <a:ea typeface="+mn-ea"/>
                <a:cs typeface="+mn-cs"/>
              </a:rPr>
              <a:t>Para gloria mía los he creado</a:t>
            </a:r>
            <a:r>
              <a:rPr lang="es-ES_tradnl" sz="1200" b="0" i="0" u="none" strike="noStrike" kern="1200" noProof="0" dirty="0">
                <a:solidFill>
                  <a:schemeClr val="tx1"/>
                </a:solidFill>
                <a:effectLst/>
                <a:latin typeface="+mn-lt"/>
                <a:ea typeface="+mn-ea"/>
                <a:cs typeface="+mn-cs"/>
              </a:rPr>
              <a:t> …” (). El hombre es el producto del propósito planeado de Dios de crear un ser para glorificarlo a Él. A la luz de la afirmación deliberada de Dios en , existe la insinuación de un concilio de la trinidad, el cual dijo, “</a:t>
            </a:r>
            <a:r>
              <a:rPr lang="es-ES_tradnl" sz="1200" b="0" i="1" u="none" strike="noStrike" kern="1200" noProof="0" dirty="0">
                <a:solidFill>
                  <a:schemeClr val="tx1"/>
                </a:solidFill>
                <a:effectLst/>
                <a:latin typeface="+mn-lt"/>
                <a:ea typeface="+mn-ea"/>
                <a:cs typeface="+mn-cs"/>
              </a:rPr>
              <a:t>Hagamos al hombre a nuestra imagen, conforme a nuestra semejanza; y señoree … en toda la tierra</a:t>
            </a:r>
            <a:r>
              <a:rPr lang="es-ES_tradnl" sz="1200" b="0" i="0" u="none" strike="noStrike" kern="1200" noProof="0" dirty="0">
                <a:solidFill>
                  <a:schemeClr val="tx1"/>
                </a:solidFill>
                <a:effectLst/>
                <a:latin typeface="+mn-lt"/>
                <a:ea typeface="+mn-ea"/>
                <a:cs typeface="+mn-cs"/>
              </a:rPr>
              <a:t>.” Algunos han atribuido los pronombres plurales “nosotros” (de hagamos) y “nuestra” al hecho de que el nombre para Dios (</a:t>
            </a:r>
            <a:r>
              <a:rPr lang="es-ES_tradnl" sz="1200" b="1" i="1" u="none" strike="noStrike" kern="1200" noProof="0" dirty="0" err="1">
                <a:solidFill>
                  <a:schemeClr val="tx1"/>
                </a:solidFill>
                <a:effectLst/>
                <a:latin typeface="+mn-lt"/>
                <a:ea typeface="+mn-ea"/>
                <a:cs typeface="+mn-cs"/>
              </a:rPr>
              <a:t>Elohim</a:t>
            </a:r>
            <a:r>
              <a:rPr lang="es-ES_tradnl" sz="1200" b="0" i="0" u="none" strike="noStrike" kern="1200" noProof="0" dirty="0">
                <a:solidFill>
                  <a:schemeClr val="tx1"/>
                </a:solidFill>
                <a:effectLst/>
                <a:latin typeface="+mn-lt"/>
                <a:ea typeface="+mn-ea"/>
                <a:cs typeface="+mn-cs"/>
              </a:rPr>
              <a:t>) es una forma plural. Sin embargo, aunque </a:t>
            </a:r>
            <a:r>
              <a:rPr lang="es-ES_tradnl" sz="1200" b="1" i="1" u="none" strike="noStrike" kern="1200" noProof="0" dirty="0" err="1">
                <a:solidFill>
                  <a:schemeClr val="tx1"/>
                </a:solidFill>
                <a:effectLst/>
                <a:latin typeface="+mn-lt"/>
                <a:ea typeface="+mn-ea"/>
                <a:cs typeface="+mn-cs"/>
              </a:rPr>
              <a:t>Elohim</a:t>
            </a:r>
            <a:r>
              <a:rPr lang="es-ES_tradnl" sz="1200" b="0" i="0" u="none" strike="noStrike" kern="1200" noProof="0" dirty="0">
                <a:solidFill>
                  <a:schemeClr val="tx1"/>
                </a:solidFill>
                <a:effectLst/>
                <a:latin typeface="+mn-lt"/>
                <a:ea typeface="+mn-ea"/>
                <a:cs typeface="+mn-cs"/>
              </a:rPr>
              <a:t> es plural, generalmente toma el verbo en singular. Comentando sobre , H.C. </a:t>
            </a:r>
            <a:r>
              <a:rPr lang="es-ES_tradnl" sz="1200" b="0" i="0" u="none" strike="noStrike" kern="1200" noProof="0" dirty="0" err="1">
                <a:solidFill>
                  <a:schemeClr val="tx1"/>
                </a:solidFill>
                <a:effectLst/>
                <a:latin typeface="+mn-lt"/>
                <a:ea typeface="+mn-ea"/>
                <a:cs typeface="+mn-cs"/>
              </a:rPr>
              <a:t>Leupold</a:t>
            </a:r>
            <a:r>
              <a:rPr lang="es-ES_tradnl" sz="1200" b="0" i="0" u="none" strike="noStrike" kern="1200" noProof="0" dirty="0">
                <a:solidFill>
                  <a:schemeClr val="tx1"/>
                </a:solidFill>
                <a:effectLst/>
                <a:latin typeface="+mn-lt"/>
                <a:ea typeface="+mn-ea"/>
                <a:cs typeface="+mn-cs"/>
              </a:rPr>
              <a:t>, el gran erudito luterano dice:</a:t>
            </a:r>
          </a:p>
          <a:p>
            <a:endParaRPr lang="es-ES_tradnl" sz="1200" b="0" i="0" u="none" strike="noStrike" kern="1200" noProof="0" dirty="0">
              <a:solidFill>
                <a:schemeClr val="tx1"/>
              </a:solidFill>
              <a:effectLst/>
              <a:latin typeface="+mn-lt"/>
              <a:ea typeface="+mn-ea"/>
              <a:cs typeface="+mn-cs"/>
            </a:endParaRPr>
          </a:p>
          <a:p>
            <a:r>
              <a:rPr lang="es-ES_tradnl" sz="1200" b="0" i="0" u="none" strike="noStrike" kern="1200" noProof="0" dirty="0">
                <a:solidFill>
                  <a:schemeClr val="tx1"/>
                </a:solidFill>
                <a:effectLst/>
                <a:latin typeface="+mn-lt"/>
                <a:ea typeface="+mn-ea"/>
                <a:cs typeface="+mn-cs"/>
              </a:rPr>
              <a:t>La exhortación “Hagamos” (</a:t>
            </a:r>
            <a:r>
              <a:rPr lang="es-ES_tradnl" sz="1200" b="1" i="1" u="none" strike="noStrike" kern="1200" noProof="0" dirty="0" err="1">
                <a:solidFill>
                  <a:schemeClr val="tx1"/>
                </a:solidFill>
                <a:effectLst/>
                <a:latin typeface="+mn-lt"/>
                <a:ea typeface="+mn-ea"/>
                <a:cs typeface="+mn-cs"/>
              </a:rPr>
              <a:t>na‘aseh</a:t>
            </a:r>
            <a:r>
              <a:rPr lang="es-ES_tradnl" sz="1200" b="0" i="0" u="none" strike="noStrike" kern="1200" noProof="0" dirty="0">
                <a:solidFill>
                  <a:schemeClr val="tx1"/>
                </a:solidFill>
                <a:effectLst/>
                <a:latin typeface="+mn-lt"/>
                <a:ea typeface="+mn-ea"/>
                <a:cs typeface="+mn-cs"/>
              </a:rPr>
              <a:t>), es particularmente sorprendente porque es plural … Detrás de lo hablado yace la verdad de la santa trinidad la cual, a medida que se hace clara en revelación, es la luz de una clara revelación posterior descubierta como contenida en este plural en un tipo de bosquejo oscuro. La verdad de la trinidad explica este pasaje. La explicación común de que Dios se está dirigiendo a sus ángeles ha mostrado sus deficiencias como ha sido expuesto por </a:t>
            </a:r>
            <a:r>
              <a:rPr lang="es-ES_tradnl" sz="1200" b="0" i="0" u="none" strike="noStrike" kern="1200" noProof="0" dirty="0" err="1">
                <a:solidFill>
                  <a:schemeClr val="tx1"/>
                </a:solidFill>
                <a:effectLst/>
                <a:latin typeface="+mn-lt"/>
                <a:ea typeface="+mn-ea"/>
                <a:cs typeface="+mn-cs"/>
              </a:rPr>
              <a:t>Koenig</a:t>
            </a:r>
            <a:r>
              <a:rPr lang="es-ES_tradnl" sz="1200" b="0" i="0" u="none" strike="noStrike" kern="1200" noProof="0" dirty="0">
                <a:solidFill>
                  <a:schemeClr val="tx1"/>
                </a:solidFill>
                <a:effectLst/>
                <a:latin typeface="+mn-lt"/>
                <a:ea typeface="+mn-ea"/>
                <a:cs typeface="+mn-cs"/>
              </a:rPr>
              <a:t>. No puede negarse que en cierta ocasión Dios se dirigió a la hueste angelical ante su trono … pero en ninguna oportunidad, Dios de hecho, delibera con ellos</a:t>
            </a:r>
            <a:r>
              <a:rPr lang="en-CA" sz="1200" b="0" i="0" u="none" strike="noStrike" kern="1200" dirty="0">
                <a:solidFill>
                  <a:schemeClr val="tx1"/>
                </a:solidFill>
                <a:effectLst/>
                <a:latin typeface="+mn-lt"/>
                <a:ea typeface="+mn-ea"/>
                <a:cs typeface="+mn-cs"/>
              </a:rPr>
              <a:t>.</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18</a:t>
            </a:fld>
            <a:endParaRPr lang="en-US" dirty="0"/>
          </a:p>
        </p:txBody>
      </p:sp>
    </p:spTree>
    <p:extLst>
      <p:ext uri="{BB962C8B-B14F-4D97-AF65-F5344CB8AC3E}">
        <p14:creationId xmlns:p14="http://schemas.microsoft.com/office/powerpoint/2010/main" val="187470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kern="1200" noProof="0" dirty="0">
                <a:solidFill>
                  <a:schemeClr val="tx1"/>
                </a:solidFill>
                <a:effectLst/>
                <a:latin typeface="+mn-lt"/>
                <a:ea typeface="+mn-ea"/>
                <a:cs typeface="+mn-cs"/>
              </a:rPr>
              <a:t>La exhortación “Hagamos” (</a:t>
            </a:r>
            <a:r>
              <a:rPr lang="es-ES_tradnl" sz="1200" b="1" i="1" u="none" strike="noStrike" kern="1200" noProof="0" dirty="0" err="1">
                <a:solidFill>
                  <a:schemeClr val="tx1"/>
                </a:solidFill>
                <a:effectLst/>
                <a:latin typeface="+mn-lt"/>
                <a:ea typeface="+mn-ea"/>
                <a:cs typeface="+mn-cs"/>
              </a:rPr>
              <a:t>na‘aseh</a:t>
            </a:r>
            <a:r>
              <a:rPr lang="es-ES_tradnl" sz="1200" b="0" i="0" u="none" strike="noStrike" kern="1200" noProof="0" dirty="0">
                <a:solidFill>
                  <a:schemeClr val="tx1"/>
                </a:solidFill>
                <a:effectLst/>
                <a:latin typeface="+mn-lt"/>
                <a:ea typeface="+mn-ea"/>
                <a:cs typeface="+mn-cs"/>
              </a:rPr>
              <a:t>), es particularmente sorprendente porque es plural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kern="1200" noProof="0" dirty="0">
                <a:solidFill>
                  <a:schemeClr val="tx1"/>
                </a:solidFill>
                <a:effectLst/>
                <a:latin typeface="+mn-lt"/>
                <a:ea typeface="+mn-ea"/>
                <a:cs typeface="+mn-cs"/>
              </a:rPr>
              <a:t>Detrás de lo hablado yace la verdad de la santa trinidad la cual, a medida que se hace clara en revelación, es la luz de una clara revelación posterior descubierta como contenida en este plural en un tipo de bosquejo oscuro.</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kern="1200" noProof="0" dirty="0">
                <a:solidFill>
                  <a:schemeClr val="tx1"/>
                </a:solidFill>
                <a:effectLst/>
                <a:latin typeface="+mn-lt"/>
                <a:ea typeface="+mn-ea"/>
                <a:cs typeface="+mn-cs"/>
              </a:rPr>
              <a:t> La verdad de la trinidad explica este pasaje. La explicación común de que Dios se está dirigiendo a sus ángeles ha mostrado sus deficiencias como ha sido expuesto por </a:t>
            </a:r>
            <a:r>
              <a:rPr lang="es-ES_tradnl" sz="1200" b="0" i="0" u="none" strike="noStrike" kern="1200" noProof="0" dirty="0" err="1">
                <a:solidFill>
                  <a:schemeClr val="tx1"/>
                </a:solidFill>
                <a:effectLst/>
                <a:latin typeface="+mn-lt"/>
                <a:ea typeface="+mn-ea"/>
                <a:cs typeface="+mn-cs"/>
              </a:rPr>
              <a:t>Koenig</a:t>
            </a:r>
            <a:r>
              <a:rPr lang="es-ES_tradnl" sz="1200" b="0" i="0" u="none" strike="noStrike" kern="1200" noProof="0" dirty="0">
                <a:solidFill>
                  <a:schemeClr val="tx1"/>
                </a:solidFill>
                <a:effectLst/>
                <a:latin typeface="+mn-lt"/>
                <a:ea typeface="+mn-ea"/>
                <a:cs typeface="+mn-cs"/>
              </a:rPr>
              <a:t>. No puede negarse que en cierta ocasión Dios se dirigió a la hueste angelical ante su trono … pero en ninguna oportunidad, Dios de hecho, delibera con ellos</a:t>
            </a:r>
            <a:r>
              <a:rPr lang="en-CA" sz="1200" b="0" i="0" u="none" strike="noStrike" kern="1200" dirty="0">
                <a:solidFill>
                  <a:schemeClr val="tx1"/>
                </a:solidFill>
                <a:effectLst/>
                <a:latin typeface="+mn-lt"/>
                <a:ea typeface="+mn-ea"/>
                <a:cs typeface="+mn-cs"/>
              </a:rPr>
              <a:t>.</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19</a:t>
            </a:fld>
            <a:endParaRPr lang="en-US" dirty="0"/>
          </a:p>
        </p:txBody>
      </p:sp>
    </p:spTree>
    <p:extLst>
      <p:ext uri="{BB962C8B-B14F-4D97-AF65-F5344CB8AC3E}">
        <p14:creationId xmlns:p14="http://schemas.microsoft.com/office/powerpoint/2010/main" val="48188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B. LA OBRA DEL PROPOSITO CREADOR DE DIOS.</a:t>
            </a:r>
          </a:p>
          <a:p>
            <a:r>
              <a:rPr lang="es-ES_tradnl" sz="1200" kern="1200" noProof="0" dirty="0">
                <a:solidFill>
                  <a:schemeClr val="tx1"/>
                </a:solidFill>
                <a:effectLst/>
                <a:latin typeface="+mn-lt"/>
                <a:ea typeface="+mn-ea"/>
                <a:cs typeface="+mn-cs"/>
              </a:rPr>
              <a:t>Pablo se refiere a este concilio del Dios trino en Efesios 1:4, 5 cuando dice: “</a:t>
            </a:r>
            <a:r>
              <a:rPr lang="es-ES_tradnl" sz="1200" kern="1200" noProof="0" dirty="0" err="1">
                <a:solidFill>
                  <a:schemeClr val="tx1"/>
                </a:solidFill>
                <a:effectLst/>
                <a:latin typeface="+mn-lt"/>
                <a:ea typeface="+mn-ea"/>
                <a:cs typeface="+mn-cs"/>
              </a:rPr>
              <a:t>seg</a:t>
            </a:r>
            <a:r>
              <a:rPr lang="es-ES_tradnl" sz="1200" kern="1200" noProof="0" dirty="0">
                <a:solidFill>
                  <a:schemeClr val="tx1"/>
                </a:solidFill>
                <a:effectLst/>
                <a:latin typeface="+mn-lt"/>
                <a:ea typeface="+mn-ea"/>
                <a:cs typeface="+mn-cs"/>
              </a:rPr>
              <a:t> n nos </a:t>
            </a:r>
            <a:r>
              <a:rPr lang="es-ES_tradnl" sz="1200" kern="1200" noProof="0" dirty="0" err="1">
                <a:solidFill>
                  <a:schemeClr val="tx1"/>
                </a:solidFill>
                <a:effectLst/>
                <a:latin typeface="+mn-lt"/>
                <a:ea typeface="+mn-ea"/>
                <a:cs typeface="+mn-cs"/>
              </a:rPr>
              <a:t>escogi</a:t>
            </a:r>
            <a:r>
              <a:rPr lang="es-ES_tradnl" sz="1200" kern="1200" noProof="0" dirty="0">
                <a:solidFill>
                  <a:schemeClr val="tx1"/>
                </a:solidFill>
                <a:effectLst/>
                <a:latin typeface="+mn-lt"/>
                <a:ea typeface="+mn-ea"/>
                <a:cs typeface="+mn-cs"/>
              </a:rPr>
              <a:t>  en  l antes</a:t>
            </a:r>
          </a:p>
          <a:p>
            <a:r>
              <a:rPr lang="es-ES_tradnl" sz="1200" kern="1200" noProof="0" dirty="0">
                <a:solidFill>
                  <a:schemeClr val="tx1"/>
                </a:solidFill>
                <a:effectLst/>
                <a:latin typeface="+mn-lt"/>
                <a:ea typeface="+mn-ea"/>
                <a:cs typeface="+mn-cs"/>
              </a:rPr>
              <a:t>de la </a:t>
            </a:r>
            <a:r>
              <a:rPr lang="es-ES_tradnl" sz="1200" kern="1200" noProof="0" dirty="0" err="1">
                <a:solidFill>
                  <a:schemeClr val="tx1"/>
                </a:solidFill>
                <a:effectLst/>
                <a:latin typeface="+mn-lt"/>
                <a:ea typeface="+mn-ea"/>
                <a:cs typeface="+mn-cs"/>
              </a:rPr>
              <a:t>fundaci</a:t>
            </a:r>
            <a:r>
              <a:rPr lang="es-ES_tradnl" sz="1200" kern="1200" noProof="0" dirty="0">
                <a:solidFill>
                  <a:schemeClr val="tx1"/>
                </a:solidFill>
                <a:effectLst/>
                <a:latin typeface="+mn-lt"/>
                <a:ea typeface="+mn-ea"/>
                <a:cs typeface="+mn-cs"/>
              </a:rPr>
              <a:t> n del mundo, para que fu </a:t>
            </a:r>
            <a:r>
              <a:rPr lang="es-ES_tradnl" sz="1200" kern="1200" noProof="0" dirty="0" err="1">
                <a:solidFill>
                  <a:schemeClr val="tx1"/>
                </a:solidFill>
                <a:effectLst/>
                <a:latin typeface="+mn-lt"/>
                <a:ea typeface="+mn-ea"/>
                <a:cs typeface="+mn-cs"/>
              </a:rPr>
              <a:t>semos</a:t>
            </a:r>
            <a:r>
              <a:rPr lang="es-ES_tradnl" sz="1200" kern="1200" noProof="0" dirty="0">
                <a:solidFill>
                  <a:schemeClr val="tx1"/>
                </a:solidFill>
                <a:effectLst/>
                <a:latin typeface="+mn-lt"/>
                <a:ea typeface="+mn-ea"/>
                <a:cs typeface="+mn-cs"/>
              </a:rPr>
              <a:t> santos y sin mancha delante de  l, en amor …” </a:t>
            </a:r>
            <a:r>
              <a:rPr lang="es-ES_tradnl" sz="1200" kern="1200" noProof="0" dirty="0" err="1">
                <a:solidFill>
                  <a:schemeClr val="tx1"/>
                </a:solidFill>
                <a:effectLst/>
                <a:latin typeface="+mn-lt"/>
                <a:ea typeface="+mn-ea"/>
                <a:cs typeface="+mn-cs"/>
              </a:rPr>
              <a:t>Tambi</a:t>
            </a:r>
            <a:r>
              <a:rPr lang="es-ES_tradnl" sz="1200" kern="1200" noProof="0" dirty="0">
                <a:solidFill>
                  <a:schemeClr val="tx1"/>
                </a:solidFill>
                <a:effectLst/>
                <a:latin typeface="+mn-lt"/>
                <a:ea typeface="+mn-ea"/>
                <a:cs typeface="+mn-cs"/>
              </a:rPr>
              <a:t> n en II</a:t>
            </a:r>
          </a:p>
          <a:p>
            <a:r>
              <a:rPr lang="es-ES_tradnl" sz="1200" kern="1200" noProof="0" dirty="0">
                <a:solidFill>
                  <a:schemeClr val="tx1"/>
                </a:solidFill>
                <a:effectLst/>
                <a:latin typeface="+mn-lt"/>
                <a:ea typeface="+mn-ea"/>
                <a:cs typeface="+mn-cs"/>
              </a:rPr>
              <a:t>Timoteo 1:9: “quien nos </a:t>
            </a:r>
            <a:r>
              <a:rPr lang="es-ES_tradnl" sz="1200" kern="1200" noProof="0" dirty="0" err="1">
                <a:solidFill>
                  <a:schemeClr val="tx1"/>
                </a:solidFill>
                <a:effectLst/>
                <a:latin typeface="+mn-lt"/>
                <a:ea typeface="+mn-ea"/>
                <a:cs typeface="+mn-cs"/>
              </a:rPr>
              <a:t>salv</a:t>
            </a:r>
            <a:r>
              <a:rPr lang="es-ES_tradnl" sz="1200" kern="1200" noProof="0" dirty="0">
                <a:solidFill>
                  <a:schemeClr val="tx1"/>
                </a:solidFill>
                <a:effectLst/>
                <a:latin typeface="+mn-lt"/>
                <a:ea typeface="+mn-ea"/>
                <a:cs typeface="+mn-cs"/>
              </a:rPr>
              <a:t>  y </a:t>
            </a:r>
            <a:r>
              <a:rPr lang="es-ES_tradnl" sz="1200" kern="1200" noProof="0" dirty="0" err="1">
                <a:solidFill>
                  <a:schemeClr val="tx1"/>
                </a:solidFill>
                <a:effectLst/>
                <a:latin typeface="+mn-lt"/>
                <a:ea typeface="+mn-ea"/>
                <a:cs typeface="+mn-cs"/>
              </a:rPr>
              <a:t>llam</a:t>
            </a:r>
            <a:r>
              <a:rPr lang="es-ES_tradnl" sz="1200" kern="1200" noProof="0" dirty="0">
                <a:solidFill>
                  <a:schemeClr val="tx1"/>
                </a:solidFill>
                <a:effectLst/>
                <a:latin typeface="+mn-lt"/>
                <a:ea typeface="+mn-ea"/>
                <a:cs typeface="+mn-cs"/>
              </a:rPr>
              <a:t>  con llamamiento santo, no conforme a nuestras obras, sino </a:t>
            </a:r>
            <a:r>
              <a:rPr lang="es-ES_tradnl" sz="1200" kern="1200" noProof="0" dirty="0" err="1">
                <a:solidFill>
                  <a:schemeClr val="tx1"/>
                </a:solidFill>
                <a:effectLst/>
                <a:latin typeface="+mn-lt"/>
                <a:ea typeface="+mn-ea"/>
                <a:cs typeface="+mn-cs"/>
              </a:rPr>
              <a:t>seg</a:t>
            </a:r>
            <a:r>
              <a:rPr lang="es-ES_tradnl" sz="1200" kern="1200" noProof="0" dirty="0">
                <a:solidFill>
                  <a:schemeClr val="tx1"/>
                </a:solidFill>
                <a:effectLst/>
                <a:latin typeface="+mn-lt"/>
                <a:ea typeface="+mn-ea"/>
                <a:cs typeface="+mn-cs"/>
              </a:rPr>
              <a:t> n el</a:t>
            </a:r>
          </a:p>
          <a:p>
            <a:r>
              <a:rPr lang="es-ES_tradnl" sz="1200" kern="1200" noProof="0" dirty="0" err="1">
                <a:solidFill>
                  <a:schemeClr val="tx1"/>
                </a:solidFill>
                <a:effectLst/>
                <a:latin typeface="+mn-lt"/>
                <a:ea typeface="+mn-ea"/>
                <a:cs typeface="+mn-cs"/>
              </a:rPr>
              <a:t>prop</a:t>
            </a:r>
            <a:r>
              <a:rPr lang="es-ES_tradnl" sz="1200" kern="1200" noProof="0" dirty="0">
                <a:solidFill>
                  <a:schemeClr val="tx1"/>
                </a:solidFill>
                <a:effectLst/>
                <a:latin typeface="+mn-lt"/>
                <a:ea typeface="+mn-ea"/>
                <a:cs typeface="+mn-cs"/>
              </a:rPr>
              <a:t> sito suyo y la gracia que nos fue dada en Cristo </a:t>
            </a:r>
            <a:r>
              <a:rPr lang="es-ES_tradnl" sz="1200" kern="1200" noProof="0" dirty="0" err="1">
                <a:solidFill>
                  <a:schemeClr val="tx1"/>
                </a:solidFill>
                <a:effectLst/>
                <a:latin typeface="+mn-lt"/>
                <a:ea typeface="+mn-ea"/>
                <a:cs typeface="+mn-cs"/>
              </a:rPr>
              <a:t>Jes</a:t>
            </a:r>
            <a:r>
              <a:rPr lang="es-ES_tradnl" sz="1200" kern="1200" noProof="0" dirty="0">
                <a:solidFill>
                  <a:schemeClr val="tx1"/>
                </a:solidFill>
                <a:effectLst/>
                <a:latin typeface="+mn-lt"/>
                <a:ea typeface="+mn-ea"/>
                <a:cs typeface="+mn-cs"/>
              </a:rPr>
              <a:t> s antes de los tiempos de los siglos …”</a:t>
            </a:r>
          </a:p>
          <a:p>
            <a:r>
              <a:rPr lang="es-ES_tradnl" sz="1200" kern="1200" noProof="0" dirty="0">
                <a:solidFill>
                  <a:schemeClr val="tx1"/>
                </a:solidFill>
                <a:effectLst/>
                <a:latin typeface="+mn-lt"/>
                <a:ea typeface="+mn-ea"/>
                <a:cs typeface="+mn-cs"/>
              </a:rPr>
              <a:t>Las siguientes afirmaciones notables son dichas con respecto a la </a:t>
            </a:r>
            <a:r>
              <a:rPr lang="es-ES_tradnl" sz="1200" kern="1200" noProof="0" dirty="0" err="1">
                <a:solidFill>
                  <a:schemeClr val="tx1"/>
                </a:solidFill>
                <a:effectLst/>
                <a:latin typeface="+mn-lt"/>
                <a:ea typeface="+mn-ea"/>
                <a:cs typeface="+mn-cs"/>
              </a:rPr>
              <a:t>creaci</a:t>
            </a:r>
            <a:r>
              <a:rPr lang="es-ES_tradnl" sz="1200" kern="1200" noProof="0" dirty="0">
                <a:solidFill>
                  <a:schemeClr val="tx1"/>
                </a:solidFill>
                <a:effectLst/>
                <a:latin typeface="+mn-lt"/>
                <a:ea typeface="+mn-ea"/>
                <a:cs typeface="+mn-cs"/>
              </a:rPr>
              <a:t> n del hombre:</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 El hombre es creado por Dios.</a:t>
            </a:r>
          </a:p>
          <a:p>
            <a:r>
              <a:rPr lang="es-ES_tradnl" sz="1200" kern="1200" noProof="0" dirty="0">
                <a:solidFill>
                  <a:schemeClr val="tx1"/>
                </a:solidFill>
                <a:effectLst/>
                <a:latin typeface="+mn-lt"/>
                <a:ea typeface="+mn-ea"/>
                <a:cs typeface="+mn-cs"/>
              </a:rPr>
              <a:t>• S lo el hombre, entre todos los seres creados, </a:t>
            </a:r>
            <a:r>
              <a:rPr lang="es-ES_tradnl" sz="1200" kern="1200" noProof="0" dirty="0" err="1">
                <a:solidFill>
                  <a:schemeClr val="tx1"/>
                </a:solidFill>
                <a:effectLst/>
                <a:latin typeface="+mn-lt"/>
                <a:ea typeface="+mn-ea"/>
                <a:cs typeface="+mn-cs"/>
              </a:rPr>
              <a:t>recibi</a:t>
            </a:r>
            <a:r>
              <a:rPr lang="es-ES_tradnl" sz="1200" kern="1200" noProof="0" dirty="0">
                <a:solidFill>
                  <a:schemeClr val="tx1"/>
                </a:solidFill>
                <a:effectLst/>
                <a:latin typeface="+mn-lt"/>
                <a:ea typeface="+mn-ea"/>
                <a:cs typeface="+mn-cs"/>
              </a:rPr>
              <a:t>  el aliento de Dios.</a:t>
            </a:r>
          </a:p>
          <a:p>
            <a:r>
              <a:rPr lang="es-ES_tradnl" sz="1200" kern="1200" noProof="0" dirty="0">
                <a:solidFill>
                  <a:schemeClr val="tx1"/>
                </a:solidFill>
                <a:effectLst/>
                <a:latin typeface="+mn-lt"/>
                <a:ea typeface="+mn-ea"/>
                <a:cs typeface="+mn-cs"/>
              </a:rPr>
              <a:t>• El hombre </a:t>
            </a:r>
            <a:r>
              <a:rPr lang="es-ES_tradnl" sz="1200" kern="1200" noProof="0" dirty="0" err="1">
                <a:solidFill>
                  <a:schemeClr val="tx1"/>
                </a:solidFill>
                <a:effectLst/>
                <a:latin typeface="+mn-lt"/>
                <a:ea typeface="+mn-ea"/>
                <a:cs typeface="+mn-cs"/>
              </a:rPr>
              <a:t>est</a:t>
            </a:r>
            <a:r>
              <a:rPr lang="es-ES_tradnl" sz="1200" kern="1200" noProof="0" dirty="0">
                <a:solidFill>
                  <a:schemeClr val="tx1"/>
                </a:solidFill>
                <a:effectLst/>
                <a:latin typeface="+mn-lt"/>
                <a:ea typeface="+mn-ea"/>
                <a:cs typeface="+mn-cs"/>
              </a:rPr>
              <a:t>  formado a la imagen de Dios.</a:t>
            </a:r>
          </a:p>
          <a:p>
            <a:r>
              <a:rPr lang="es-ES_tradnl" sz="1200" kern="1200" noProof="0" dirty="0">
                <a:solidFill>
                  <a:schemeClr val="tx1"/>
                </a:solidFill>
                <a:effectLst/>
                <a:latin typeface="+mn-lt"/>
                <a:ea typeface="+mn-ea"/>
                <a:cs typeface="+mn-cs"/>
              </a:rPr>
              <a:t>• El hombre es creado para la gloria de Dios.</a:t>
            </a:r>
          </a:p>
          <a:p>
            <a:r>
              <a:rPr lang="es-ES_tradnl" sz="1200" kern="1200" noProof="0" dirty="0">
                <a:solidFill>
                  <a:schemeClr val="tx1"/>
                </a:solidFill>
                <a:effectLst/>
                <a:latin typeface="+mn-lt"/>
                <a:ea typeface="+mn-ea"/>
                <a:cs typeface="+mn-cs"/>
              </a:rPr>
              <a:t>• El hombre fue planeado y </a:t>
            </a:r>
            <a:r>
              <a:rPr lang="es-ES_tradnl" sz="1200" kern="1200" noProof="0" dirty="0" err="1">
                <a:solidFill>
                  <a:schemeClr val="tx1"/>
                </a:solidFill>
                <a:effectLst/>
                <a:latin typeface="+mn-lt"/>
                <a:ea typeface="+mn-ea"/>
                <a:cs typeface="+mn-cs"/>
              </a:rPr>
              <a:t>dise</a:t>
            </a:r>
            <a:r>
              <a:rPr lang="es-ES_tradnl" sz="1200" kern="1200" noProof="0" dirty="0">
                <a:solidFill>
                  <a:schemeClr val="tx1"/>
                </a:solidFill>
                <a:effectLst/>
                <a:latin typeface="+mn-lt"/>
                <a:ea typeface="+mn-ea"/>
                <a:cs typeface="+mn-cs"/>
              </a:rPr>
              <a:t> </a:t>
            </a:r>
            <a:r>
              <a:rPr lang="es-ES_tradnl" sz="1200" kern="1200" noProof="0" dirty="0" err="1">
                <a:solidFill>
                  <a:schemeClr val="tx1"/>
                </a:solidFill>
                <a:effectLst/>
                <a:latin typeface="+mn-lt"/>
                <a:ea typeface="+mn-ea"/>
                <a:cs typeface="+mn-cs"/>
              </a:rPr>
              <a:t>ado</a:t>
            </a:r>
            <a:r>
              <a:rPr lang="es-ES_tradnl" sz="1200" kern="1200" noProof="0" dirty="0">
                <a:solidFill>
                  <a:schemeClr val="tx1"/>
                </a:solidFill>
                <a:effectLst/>
                <a:latin typeface="+mn-lt"/>
                <a:ea typeface="+mn-ea"/>
                <a:cs typeface="+mn-cs"/>
              </a:rPr>
              <a:t> en un concilio del Dios trino</a:t>
            </a:r>
            <a:r>
              <a:rPr lang="es-ES_tradnl" sz="1200" kern="1200" dirty="0">
                <a:solidFill>
                  <a:schemeClr val="tx1"/>
                </a:solidFill>
                <a:effectLst/>
                <a:latin typeface="+mn-lt"/>
                <a:ea typeface="+mn-ea"/>
                <a:cs typeface="+mn-cs"/>
              </a:rPr>
              <a:t>.</a:t>
            </a:r>
          </a:p>
          <a:p>
            <a:r>
              <a:rPr lang="es-ES_tradnl" sz="1200" kern="1200" dirty="0">
                <a:solidFill>
                  <a:schemeClr val="tx1"/>
                </a:solidFill>
                <a:effectLst/>
                <a:latin typeface="+mn-lt"/>
                <a:ea typeface="+mn-ea"/>
                <a:cs typeface="+mn-cs"/>
              </a:rPr>
              <a:t>• El hombre ha sido redimido por el Dios-hombre Cristo </a:t>
            </a:r>
            <a:r>
              <a:rPr lang="es-ES_tradnl" sz="1200" kern="1200" dirty="0" err="1">
                <a:solidFill>
                  <a:schemeClr val="tx1"/>
                </a:solidFill>
                <a:effectLst/>
                <a:latin typeface="+mn-lt"/>
                <a:ea typeface="+mn-ea"/>
                <a:cs typeface="+mn-cs"/>
              </a:rPr>
              <a:t>Jesus</a:t>
            </a:r>
            <a:r>
              <a:rPr lang="es-ES_tradnl" sz="1200" kern="1200" dirty="0">
                <a:solidFill>
                  <a:schemeClr val="tx1"/>
                </a:solidFill>
                <a:effectLst/>
                <a:latin typeface="+mn-lt"/>
                <a:ea typeface="+mn-ea"/>
                <a:cs typeface="+mn-cs"/>
              </a:rPr>
              <a:t>.</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20</a:t>
            </a:fld>
            <a:endParaRPr lang="en-US" dirty="0"/>
          </a:p>
        </p:txBody>
      </p:sp>
    </p:spTree>
    <p:extLst>
      <p:ext uri="{BB962C8B-B14F-4D97-AF65-F5344CB8AC3E}">
        <p14:creationId xmlns:p14="http://schemas.microsoft.com/office/powerpoint/2010/main" val="393246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Contenido de este curso o Materia.</a:t>
            </a:r>
          </a:p>
        </p:txBody>
      </p:sp>
      <p:sp>
        <p:nvSpPr>
          <p:cNvPr id="4" name="Slide Number Placeholder 3"/>
          <p:cNvSpPr>
            <a:spLocks noGrp="1"/>
          </p:cNvSpPr>
          <p:nvPr>
            <p:ph type="sldNum" sz="quarter" idx="5"/>
          </p:nvPr>
        </p:nvSpPr>
        <p:spPr/>
        <p:txBody>
          <a:bodyPr/>
          <a:lstStyle/>
          <a:p>
            <a:fld id="{58CC9574-A819-4FE4-99A7-1E27AD09ADC2}" type="slidenum">
              <a:rPr lang="en-US" smtClean="0"/>
              <a:pPr/>
              <a:t>2</a:t>
            </a:fld>
            <a:endParaRPr lang="en-US" dirty="0"/>
          </a:p>
        </p:txBody>
      </p:sp>
    </p:spTree>
    <p:extLst>
      <p:ext uri="{BB962C8B-B14F-4D97-AF65-F5344CB8AC3E}">
        <p14:creationId xmlns:p14="http://schemas.microsoft.com/office/powerpoint/2010/main" val="1611252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kern="1200" noProof="0" dirty="0">
                <a:solidFill>
                  <a:schemeClr val="tx1"/>
                </a:solidFill>
                <a:effectLst/>
                <a:latin typeface="+mn-lt"/>
                <a:ea typeface="+mn-ea"/>
                <a:cs typeface="+mn-cs"/>
              </a:rPr>
              <a:t>p 135 Isaías da la explicación del propósito del Señor en crear al hombre: “…</a:t>
            </a:r>
            <a:r>
              <a:rPr lang="es-ES_tradnl" sz="1200" b="0" i="1" u="none" strike="noStrike" kern="1200" noProof="0" dirty="0">
                <a:solidFill>
                  <a:schemeClr val="tx1"/>
                </a:solidFill>
                <a:effectLst/>
                <a:latin typeface="+mn-lt"/>
                <a:ea typeface="+mn-ea"/>
                <a:cs typeface="+mn-cs"/>
              </a:rPr>
              <a:t>Para gloria mía los he creado</a:t>
            </a:r>
            <a:r>
              <a:rPr lang="es-ES_tradnl" sz="1200" b="0" i="0" u="none" strike="noStrike" kern="1200" noProof="0" dirty="0">
                <a:solidFill>
                  <a:schemeClr val="tx1"/>
                </a:solidFill>
                <a:effectLst/>
                <a:latin typeface="+mn-lt"/>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kern="1200" noProof="0" dirty="0">
                <a:solidFill>
                  <a:schemeClr val="tx1"/>
                </a:solidFill>
                <a:effectLst/>
                <a:latin typeface="+mn-lt"/>
                <a:ea typeface="+mn-ea"/>
                <a:cs typeface="+mn-cs"/>
              </a:rPr>
              <a:t>( El hombre es el producto del propósito planeado de Dios de crear un ser para glorificarlo a Él. A la luz de la afirmación deliberada de Dios en , existe la insinuación de un concilio de la trinidad, el cual dijo, “</a:t>
            </a:r>
            <a:r>
              <a:rPr lang="es-ES_tradnl" sz="1200" b="0" i="1" u="none" strike="noStrike" kern="1200" noProof="0" dirty="0">
                <a:solidFill>
                  <a:schemeClr val="tx1"/>
                </a:solidFill>
                <a:effectLst/>
                <a:latin typeface="+mn-lt"/>
                <a:ea typeface="+mn-ea"/>
                <a:cs typeface="+mn-cs"/>
              </a:rPr>
              <a:t>Hagamos al hombre a nuestra imagen, conforme a nuestra semejanza; y señoree … en toda la tierra</a:t>
            </a:r>
            <a:r>
              <a:rPr lang="es-ES_tradnl" sz="1200" b="0" i="0" u="none" strike="noStrike" kern="1200" noProof="0" dirty="0">
                <a:solidFill>
                  <a:schemeClr val="tx1"/>
                </a:solidFill>
                <a:effectLst/>
                <a:latin typeface="+mn-lt"/>
                <a:ea typeface="+mn-ea"/>
                <a:cs typeface="+mn-cs"/>
              </a:rPr>
              <a:t>.” Algunos han atribuido los pronombres plurales “nosotros” (de hagamos) y “nuestra” al hecho de que el nombre para Dios (</a:t>
            </a:r>
            <a:r>
              <a:rPr lang="es-ES_tradnl" sz="1200" b="1" i="1" u="none" strike="noStrike" kern="1200" noProof="0" dirty="0" err="1">
                <a:solidFill>
                  <a:schemeClr val="tx1"/>
                </a:solidFill>
                <a:effectLst/>
                <a:latin typeface="+mn-lt"/>
                <a:ea typeface="+mn-ea"/>
                <a:cs typeface="+mn-cs"/>
              </a:rPr>
              <a:t>Elohim</a:t>
            </a:r>
            <a:r>
              <a:rPr lang="es-ES_tradnl" sz="1200" b="0" i="0" u="none" strike="noStrike" kern="1200" noProof="0" dirty="0">
                <a:solidFill>
                  <a:schemeClr val="tx1"/>
                </a:solidFill>
                <a:effectLst/>
                <a:latin typeface="+mn-lt"/>
                <a:ea typeface="+mn-ea"/>
                <a:cs typeface="+mn-cs"/>
              </a:rPr>
              <a:t>) es una forma plural. Sin embargo, aunque </a:t>
            </a:r>
            <a:r>
              <a:rPr lang="es-ES_tradnl" sz="1200" b="1" i="1" u="none" strike="noStrike" kern="1200" noProof="0" dirty="0" err="1">
                <a:solidFill>
                  <a:schemeClr val="tx1"/>
                </a:solidFill>
                <a:effectLst/>
                <a:latin typeface="+mn-lt"/>
                <a:ea typeface="+mn-ea"/>
                <a:cs typeface="+mn-cs"/>
              </a:rPr>
              <a:t>Elohim</a:t>
            </a:r>
            <a:r>
              <a:rPr lang="es-ES_tradnl" sz="1200" b="0" i="0" u="none" strike="noStrike" kern="1200" noProof="0" dirty="0">
                <a:solidFill>
                  <a:schemeClr val="tx1"/>
                </a:solidFill>
                <a:effectLst/>
                <a:latin typeface="+mn-lt"/>
                <a:ea typeface="+mn-ea"/>
                <a:cs typeface="+mn-cs"/>
              </a:rPr>
              <a:t> es plural, generalmente toma el verbo en singular. Comentando sobre , H.C. </a:t>
            </a:r>
            <a:r>
              <a:rPr lang="es-ES_tradnl" sz="1200" b="0" i="0" u="none" strike="noStrike" kern="1200" noProof="0" dirty="0" err="1">
                <a:solidFill>
                  <a:schemeClr val="tx1"/>
                </a:solidFill>
                <a:effectLst/>
                <a:latin typeface="+mn-lt"/>
                <a:ea typeface="+mn-ea"/>
                <a:cs typeface="+mn-cs"/>
              </a:rPr>
              <a:t>Leupold</a:t>
            </a:r>
            <a:r>
              <a:rPr lang="es-ES_tradnl" sz="1200" b="0" i="0" u="none" strike="noStrike" kern="1200" noProof="0" dirty="0">
                <a:solidFill>
                  <a:schemeClr val="tx1"/>
                </a:solidFill>
                <a:effectLst/>
                <a:latin typeface="+mn-lt"/>
                <a:ea typeface="+mn-ea"/>
                <a:cs typeface="+mn-cs"/>
              </a:rPr>
              <a:t>, el gran erudito luterano dice:</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21</a:t>
            </a:fld>
            <a:endParaRPr lang="en-US" dirty="0"/>
          </a:p>
        </p:txBody>
      </p:sp>
    </p:spTree>
    <p:extLst>
      <p:ext uri="{BB962C8B-B14F-4D97-AF65-F5344CB8AC3E}">
        <p14:creationId xmlns:p14="http://schemas.microsoft.com/office/powerpoint/2010/main" val="100629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En ninguna parte de la Escritura se nos dice específicamente cual es el</a:t>
            </a:r>
          </a:p>
          <a:p>
            <a:r>
              <a:rPr lang="es-ES_tradnl" sz="1200" kern="1200" noProof="0" dirty="0">
                <a:solidFill>
                  <a:schemeClr val="tx1"/>
                </a:solidFill>
                <a:effectLst/>
                <a:latin typeface="+mn-lt"/>
                <a:ea typeface="+mn-ea"/>
                <a:cs typeface="+mn-cs"/>
              </a:rPr>
              <a:t>significado de “la imagen”; por lo tanto, muchas explicaciones han sido ofrecidas.</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siguiente es una lista de las interpretaciones m s comunes de Imago Dei:</a:t>
            </a:r>
          </a:p>
          <a:p>
            <a:r>
              <a:rPr lang="es-ES_tradnl" sz="1200" kern="1200" noProof="0" dirty="0">
                <a:solidFill>
                  <a:schemeClr val="tx1"/>
                </a:solidFill>
                <a:effectLst/>
                <a:latin typeface="+mn-lt"/>
                <a:ea typeface="+mn-ea"/>
                <a:cs typeface="+mn-cs"/>
              </a:rPr>
              <a:t>• El hombre fue conformado a una forma ideal que Dios posee.</a:t>
            </a:r>
          </a:p>
          <a:p>
            <a:r>
              <a:rPr lang="es-ES_tradnl" sz="1200" kern="1200" noProof="0" dirty="0">
                <a:solidFill>
                  <a:schemeClr val="tx1"/>
                </a:solidFill>
                <a:effectLst/>
                <a:latin typeface="+mn-lt"/>
                <a:ea typeface="+mn-ea"/>
                <a:cs typeface="+mn-cs"/>
              </a:rPr>
              <a:t>• El dominio del hombre sobre la tierra y sus criaturas.</a:t>
            </a:r>
          </a:p>
          <a:p>
            <a:r>
              <a:rPr lang="es-ES_tradnl" sz="1200" kern="1200" noProof="0" dirty="0">
                <a:solidFill>
                  <a:schemeClr val="tx1"/>
                </a:solidFill>
                <a:effectLst/>
                <a:latin typeface="+mn-lt"/>
                <a:ea typeface="+mn-ea"/>
                <a:cs typeface="+mn-cs"/>
              </a:rPr>
              <a:t>• La racionalidad del hombre y su habilidad de tener comunión con su creador, la personalidad del hombre en</a:t>
            </a:r>
          </a:p>
          <a:p>
            <a:r>
              <a:rPr lang="es-ES_tradnl" sz="1200" kern="1200" noProof="0" dirty="0">
                <a:solidFill>
                  <a:schemeClr val="tx1"/>
                </a:solidFill>
                <a:effectLst/>
                <a:latin typeface="+mn-lt"/>
                <a:ea typeface="+mn-ea"/>
                <a:cs typeface="+mn-cs"/>
              </a:rPr>
              <a:t>intelecto, emoción y voluntad.</a:t>
            </a:r>
          </a:p>
          <a:p>
            <a:r>
              <a:rPr lang="es-ES_tradnl" sz="1200" kern="1200" noProof="0" dirty="0">
                <a:solidFill>
                  <a:schemeClr val="tx1"/>
                </a:solidFill>
                <a:effectLst/>
                <a:latin typeface="+mn-lt"/>
                <a:ea typeface="+mn-ea"/>
                <a:cs typeface="+mn-cs"/>
              </a:rPr>
              <a:t>• La original santidad, justicia y naturaleza moral del hombre.</a:t>
            </a:r>
          </a:p>
          <a:p>
            <a:r>
              <a:rPr lang="es-ES_tradnl" sz="1200" kern="1200" noProof="0" dirty="0">
                <a:solidFill>
                  <a:schemeClr val="tx1"/>
                </a:solidFill>
                <a:effectLst/>
                <a:latin typeface="+mn-lt"/>
                <a:ea typeface="+mn-ea"/>
                <a:cs typeface="+mn-cs"/>
              </a:rPr>
              <a:t>• El trino ser del hombre en cuerpo, alma y espíritu.</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22</a:t>
            </a:fld>
            <a:endParaRPr lang="en-US" dirty="0"/>
          </a:p>
        </p:txBody>
      </p:sp>
    </p:spTree>
    <p:extLst>
      <p:ext uri="{BB962C8B-B14F-4D97-AF65-F5344CB8AC3E}">
        <p14:creationId xmlns:p14="http://schemas.microsoft.com/office/powerpoint/2010/main" val="2819756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ES_tradnl" sz="1200" kern="1200" noProof="0" dirty="0">
                <a:solidFill>
                  <a:schemeClr val="tx1"/>
                </a:solidFill>
                <a:effectLst/>
                <a:latin typeface="+mn-lt"/>
                <a:ea typeface="+mn-ea"/>
                <a:cs typeface="+mn-cs"/>
              </a:rPr>
              <a:t>Dios es Espíritu, no tiene un cuerpo físico (Jn. 4:24); es invisible (Col. 1:15; I Ti. 1:17; </a:t>
            </a:r>
            <a:r>
              <a:rPr lang="es-ES_tradnl" sz="1200" kern="1200" noProof="0" dirty="0" err="1">
                <a:solidFill>
                  <a:schemeClr val="tx1"/>
                </a:solidFill>
                <a:effectLst/>
                <a:latin typeface="+mn-lt"/>
                <a:ea typeface="+mn-ea"/>
                <a:cs typeface="+mn-cs"/>
              </a:rPr>
              <a:t>Heb</a:t>
            </a:r>
            <a:r>
              <a:rPr lang="es-ES_tradnl" sz="1200" kern="1200" noProof="0" dirty="0">
                <a:solidFill>
                  <a:schemeClr val="tx1"/>
                </a:solidFill>
                <a:effectLst/>
                <a:latin typeface="+mn-lt"/>
                <a:ea typeface="+mn-ea"/>
                <a:cs typeface="+mn-cs"/>
              </a:rPr>
              <a:t>. 11:27), aunque</a:t>
            </a:r>
          </a:p>
          <a:p>
            <a:r>
              <a:rPr lang="es-ES_tradnl" sz="1200" kern="1200" noProof="0" dirty="0">
                <a:solidFill>
                  <a:schemeClr val="tx1"/>
                </a:solidFill>
                <a:effectLst/>
                <a:latin typeface="+mn-lt"/>
                <a:ea typeface="+mn-ea"/>
                <a:cs typeface="+mn-cs"/>
              </a:rPr>
              <a:t>	puede aparecer en forma humana como en el caso del  Ángel de Jehová  (</a:t>
            </a:r>
            <a:r>
              <a:rPr lang="es-ES_tradnl" sz="1200" kern="1200" noProof="0" dirty="0" err="1">
                <a:solidFill>
                  <a:schemeClr val="tx1"/>
                </a:solidFill>
                <a:effectLst/>
                <a:latin typeface="+mn-lt"/>
                <a:ea typeface="+mn-ea"/>
                <a:cs typeface="+mn-cs"/>
              </a:rPr>
              <a:t>Gn</a:t>
            </a:r>
            <a:r>
              <a:rPr lang="es-ES_tradnl" sz="1200" kern="1200" noProof="0" dirty="0">
                <a:solidFill>
                  <a:schemeClr val="tx1"/>
                </a:solidFill>
                <a:effectLst/>
                <a:latin typeface="+mn-lt"/>
                <a:ea typeface="+mn-ea"/>
                <a:cs typeface="+mn-cs"/>
              </a:rPr>
              <a:t>. 17:18).</a:t>
            </a:r>
          </a:p>
          <a:p>
            <a:r>
              <a:rPr lang="es-ES_tradnl" sz="1200" kern="1200" noProof="0" dirty="0">
                <a:solidFill>
                  <a:schemeClr val="tx1"/>
                </a:solidFill>
                <a:effectLst/>
                <a:latin typeface="+mn-lt"/>
                <a:ea typeface="+mn-ea"/>
                <a:cs typeface="+mn-cs"/>
              </a:rPr>
              <a:t>	Romanos 5:14 declara que Adán era una figura de Cristo. </a:t>
            </a:r>
          </a:p>
          <a:p>
            <a:r>
              <a:rPr lang="es-ES_tradnl" sz="1200" kern="1200" noProof="0" dirty="0">
                <a:solidFill>
                  <a:schemeClr val="tx1"/>
                </a:solidFill>
                <a:effectLst/>
                <a:latin typeface="+mn-lt"/>
                <a:ea typeface="+mn-ea"/>
                <a:cs typeface="+mn-cs"/>
              </a:rPr>
              <a:t>2. Sin embargo, Israel ten a expresamente prohibido hacer cualquier imagen grabada de Dios en forma humana, como si</a:t>
            </a:r>
          </a:p>
          <a:p>
            <a:r>
              <a:rPr lang="es-ES_tradnl" sz="1200" kern="1200" noProof="0" dirty="0">
                <a:solidFill>
                  <a:schemeClr val="tx1"/>
                </a:solidFill>
                <a:effectLst/>
                <a:latin typeface="+mn-lt"/>
                <a:ea typeface="+mn-ea"/>
                <a:cs typeface="+mn-cs"/>
              </a:rPr>
              <a:t>	Dios fuera físicamente como el hombre.</a:t>
            </a:r>
          </a:p>
          <a:p>
            <a:r>
              <a:rPr lang="es-ES_tradnl" sz="1200" kern="1200" noProof="0" dirty="0">
                <a:solidFill>
                  <a:schemeClr val="tx1"/>
                </a:solidFill>
                <a:effectLst/>
                <a:latin typeface="+mn-lt"/>
                <a:ea typeface="+mn-ea"/>
                <a:cs typeface="+mn-cs"/>
              </a:rPr>
              <a:t>3.  Es verdad que Jesús </a:t>
            </a:r>
            <a:r>
              <a:rPr lang="es-ES_tradnl" sz="1200" kern="1200" noProof="0" dirty="0" err="1">
                <a:solidFill>
                  <a:schemeClr val="tx1"/>
                </a:solidFill>
                <a:effectLst/>
                <a:latin typeface="+mn-lt"/>
                <a:ea typeface="+mn-ea"/>
                <a:cs typeface="+mn-cs"/>
              </a:rPr>
              <a:t>subsistio</a:t>
            </a:r>
            <a:r>
              <a:rPr lang="es-ES_tradnl" sz="1200" kern="1200" noProof="0" dirty="0">
                <a:solidFill>
                  <a:schemeClr val="tx1"/>
                </a:solidFill>
                <a:effectLst/>
                <a:latin typeface="+mn-lt"/>
                <a:ea typeface="+mn-ea"/>
                <a:cs typeface="+mn-cs"/>
              </a:rPr>
              <a:t>  en la “forma de Dios”; sin embargo, cuando vino a la tierra tomo  la forma</a:t>
            </a:r>
          </a:p>
          <a:p>
            <a:r>
              <a:rPr lang="es-ES_tradnl" sz="1200" kern="1200" noProof="0" dirty="0">
                <a:solidFill>
                  <a:schemeClr val="tx1"/>
                </a:solidFill>
                <a:effectLst/>
                <a:latin typeface="+mn-lt"/>
                <a:ea typeface="+mn-ea"/>
                <a:cs typeface="+mn-cs"/>
              </a:rPr>
              <a:t>	de un siervo y fue hecho a la “semejanza de hombre.” Por lo tanto su forma terrenal debe haber sido una gran</a:t>
            </a:r>
          </a:p>
          <a:p>
            <a:r>
              <a:rPr lang="es-ES_tradnl" sz="1200" kern="1200" noProof="0" dirty="0">
                <a:solidFill>
                  <a:schemeClr val="tx1"/>
                </a:solidFill>
                <a:effectLst/>
                <a:latin typeface="+mn-lt"/>
                <a:ea typeface="+mn-ea"/>
                <a:cs typeface="+mn-cs"/>
              </a:rPr>
              <a:t>	condescendencia de su forma celestial (Fil. 2:7, 8). </a:t>
            </a:r>
          </a:p>
          <a:p>
            <a:r>
              <a:rPr lang="es-ES_tradnl" sz="1200" kern="1200" noProof="0" dirty="0">
                <a:solidFill>
                  <a:schemeClr val="tx1"/>
                </a:solidFill>
                <a:effectLst/>
                <a:latin typeface="+mn-lt"/>
                <a:ea typeface="+mn-ea"/>
                <a:cs typeface="+mn-cs"/>
              </a:rPr>
              <a:t>4La forma de </a:t>
            </a:r>
            <a:r>
              <a:rPr lang="es-ES_tradnl" sz="1200" kern="1200" noProof="0" dirty="0" err="1">
                <a:solidFill>
                  <a:schemeClr val="tx1"/>
                </a:solidFill>
                <a:effectLst/>
                <a:latin typeface="+mn-lt"/>
                <a:ea typeface="+mn-ea"/>
                <a:cs typeface="+mn-cs"/>
              </a:rPr>
              <a:t>Adan</a:t>
            </a:r>
            <a:r>
              <a:rPr lang="es-ES_tradnl" sz="1200" kern="1200" noProof="0" dirty="0">
                <a:solidFill>
                  <a:schemeClr val="tx1"/>
                </a:solidFill>
                <a:effectLst/>
                <a:latin typeface="+mn-lt"/>
                <a:ea typeface="+mn-ea"/>
                <a:cs typeface="+mn-cs"/>
              </a:rPr>
              <a:t> antes de la </a:t>
            </a:r>
            <a:r>
              <a:rPr lang="es-ES_tradnl" sz="1200" kern="1200" noProof="0" dirty="0" err="1">
                <a:solidFill>
                  <a:schemeClr val="tx1"/>
                </a:solidFill>
                <a:effectLst/>
                <a:latin typeface="+mn-lt"/>
                <a:ea typeface="+mn-ea"/>
                <a:cs typeface="+mn-cs"/>
              </a:rPr>
              <a:t>caida</a:t>
            </a:r>
            <a:r>
              <a:rPr lang="es-ES_tradnl" sz="1200" kern="1200" noProof="0" dirty="0">
                <a:solidFill>
                  <a:schemeClr val="tx1"/>
                </a:solidFill>
                <a:effectLst/>
                <a:latin typeface="+mn-lt"/>
                <a:ea typeface="+mn-ea"/>
                <a:cs typeface="+mn-cs"/>
              </a:rPr>
              <a:t> pudo haber sido muy superior a su imagen post-</a:t>
            </a:r>
            <a:r>
              <a:rPr lang="es-ES_tradnl" sz="1200" kern="1200" noProof="0" dirty="0" err="1">
                <a:solidFill>
                  <a:schemeClr val="tx1"/>
                </a:solidFill>
                <a:effectLst/>
                <a:latin typeface="+mn-lt"/>
                <a:ea typeface="+mn-ea"/>
                <a:cs typeface="+mn-cs"/>
              </a:rPr>
              <a:t>edanica</a:t>
            </a:r>
            <a:r>
              <a:rPr lang="es-ES_tradnl" sz="1200" kern="1200" noProof="0" dirty="0">
                <a:solidFill>
                  <a:schemeClr val="tx1"/>
                </a:solidFill>
                <a:effectLst/>
                <a:latin typeface="+mn-lt"/>
                <a:ea typeface="+mn-ea"/>
                <a:cs typeface="+mn-cs"/>
              </a:rPr>
              <a:t>; sin embargo, el hombre </a:t>
            </a:r>
            <a:r>
              <a:rPr lang="es-ES_tradnl" sz="1200" kern="1200" noProof="0" dirty="0" err="1">
                <a:solidFill>
                  <a:schemeClr val="tx1"/>
                </a:solidFill>
                <a:effectLst/>
                <a:latin typeface="+mn-lt"/>
                <a:ea typeface="+mn-ea"/>
                <a:cs typeface="+mn-cs"/>
              </a:rPr>
              <a:t>todavia</a:t>
            </a:r>
            <a:r>
              <a:rPr lang="es-ES_tradnl" sz="1200" kern="1200" noProof="0" dirty="0">
                <a:solidFill>
                  <a:schemeClr val="tx1"/>
                </a:solidFill>
                <a:effectLst/>
                <a:latin typeface="+mn-lt"/>
                <a:ea typeface="+mn-ea"/>
                <a:cs typeface="+mn-cs"/>
              </a:rPr>
              <a:t> retiene algo del original Imago Dei (</a:t>
            </a:r>
            <a:r>
              <a:rPr lang="es-ES_tradnl" sz="1200" kern="1200" noProof="0" dirty="0" err="1">
                <a:solidFill>
                  <a:schemeClr val="tx1"/>
                </a:solidFill>
                <a:effectLst/>
                <a:latin typeface="+mn-lt"/>
                <a:ea typeface="+mn-ea"/>
                <a:cs typeface="+mn-cs"/>
              </a:rPr>
              <a:t>Stg</a:t>
            </a:r>
            <a:r>
              <a:rPr lang="es-ES_tradnl" sz="1200" kern="1200" noProof="0" dirty="0">
                <a:solidFill>
                  <a:schemeClr val="tx1"/>
                </a:solidFill>
                <a:effectLst/>
                <a:latin typeface="+mn-lt"/>
                <a:ea typeface="+mn-ea"/>
                <a:cs typeface="+mn-cs"/>
              </a:rPr>
              <a:t>.</a:t>
            </a:r>
          </a:p>
          <a:p>
            <a:r>
              <a:rPr lang="es-ES_tradnl" sz="1200" kern="1200" noProof="0" dirty="0">
                <a:solidFill>
                  <a:schemeClr val="tx1"/>
                </a:solidFill>
                <a:effectLst/>
                <a:latin typeface="+mn-lt"/>
                <a:ea typeface="+mn-ea"/>
                <a:cs typeface="+mn-cs"/>
              </a:rPr>
              <a:t>	3:9; </a:t>
            </a:r>
            <a:r>
              <a:rPr lang="es-ES_tradnl" sz="1200" kern="1200" noProof="0" dirty="0" err="1">
                <a:solidFill>
                  <a:schemeClr val="tx1"/>
                </a:solidFill>
                <a:effectLst/>
                <a:latin typeface="+mn-lt"/>
                <a:ea typeface="+mn-ea"/>
                <a:cs typeface="+mn-cs"/>
              </a:rPr>
              <a:t>Gn</a:t>
            </a:r>
            <a:r>
              <a:rPr lang="es-ES_tradnl" sz="1200" kern="1200" noProof="0" dirty="0">
                <a:solidFill>
                  <a:schemeClr val="tx1"/>
                </a:solidFill>
                <a:effectLst/>
                <a:latin typeface="+mn-lt"/>
                <a:ea typeface="+mn-ea"/>
                <a:cs typeface="+mn-cs"/>
              </a:rPr>
              <a:t> 9:6; Jn. 5:37; </a:t>
            </a:r>
            <a:r>
              <a:rPr lang="es-ES_tradnl" sz="1200" kern="1200" noProof="0" dirty="0" err="1">
                <a:solidFill>
                  <a:schemeClr val="tx1"/>
                </a:solidFill>
                <a:effectLst/>
                <a:latin typeface="+mn-lt"/>
                <a:ea typeface="+mn-ea"/>
                <a:cs typeface="+mn-cs"/>
              </a:rPr>
              <a:t>Is</a:t>
            </a:r>
            <a:r>
              <a:rPr lang="es-ES_tradnl" sz="1200" kern="1200" noProof="0" dirty="0">
                <a:solidFill>
                  <a:schemeClr val="tx1"/>
                </a:solidFill>
                <a:effectLst/>
                <a:latin typeface="+mn-lt"/>
                <a:ea typeface="+mn-ea"/>
                <a:cs typeface="+mn-cs"/>
              </a:rPr>
              <a:t>. 6:1).</a:t>
            </a:r>
          </a:p>
          <a:p>
            <a:endParaRPr lang="en-CA" sz="1200" kern="1200" dirty="0">
              <a:solidFill>
                <a:schemeClr val="tx1"/>
              </a:solidFill>
              <a:effectLst/>
              <a:latin typeface="+mn-lt"/>
              <a:ea typeface="+mn-ea"/>
              <a:cs typeface="+mn-cs"/>
            </a:endParaRP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23</a:t>
            </a:fld>
            <a:endParaRPr lang="en-US" dirty="0"/>
          </a:p>
        </p:txBody>
      </p:sp>
    </p:spTree>
    <p:extLst>
      <p:ext uri="{BB962C8B-B14F-4D97-AF65-F5344CB8AC3E}">
        <p14:creationId xmlns:p14="http://schemas.microsoft.com/office/powerpoint/2010/main" val="745976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a:t>Definimos personalidad conteniendo:</a:t>
            </a:r>
          </a:p>
          <a:p>
            <a:r>
              <a:rPr lang="es-ES_tradnl" sz="1200" dirty="0"/>
              <a:t>intelecto, emoción, y voluntad. </a:t>
            </a:r>
          </a:p>
          <a:p>
            <a:endParaRPr lang="es-ES_tradnl" sz="1200" dirty="0"/>
          </a:p>
          <a:p>
            <a:r>
              <a:rPr lang="es-ES_tradnl" sz="1200" dirty="0"/>
              <a:t>Génesis 1:26–31 atribuye</a:t>
            </a:r>
          </a:p>
          <a:p>
            <a:r>
              <a:rPr lang="es-ES_tradnl" sz="1200" dirty="0"/>
              <a:t>estos componentes de personalidad a Dios: intelecto en las palabras, “entonces dijo Dios”; voluntad y propósitos en la declaración:</a:t>
            </a:r>
          </a:p>
          <a:p>
            <a:endParaRPr lang="es-ES_tradnl" sz="1200" dirty="0"/>
          </a:p>
          <a:p>
            <a:r>
              <a:rPr lang="es-ES_tradnl" sz="1200" dirty="0"/>
              <a:t> “Hagamos”; y sentimiento o emoción en la oración, “Y vio Dios todo lo que había a hecho, y he aquí  que era bueno en gran manera</a:t>
            </a:r>
          </a:p>
          <a:p>
            <a:endParaRPr lang="en-CA" sz="1200" kern="1200" dirty="0">
              <a:solidFill>
                <a:schemeClr val="tx1"/>
              </a:solidFill>
              <a:effectLst/>
              <a:latin typeface="+mn-lt"/>
              <a:ea typeface="+mn-ea"/>
              <a:cs typeface="+mn-cs"/>
            </a:endParaRP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24</a:t>
            </a:fld>
            <a:endParaRPr lang="en-US" dirty="0"/>
          </a:p>
        </p:txBody>
      </p:sp>
    </p:spTree>
    <p:extLst>
      <p:ext uri="{BB962C8B-B14F-4D97-AF65-F5344CB8AC3E}">
        <p14:creationId xmlns:p14="http://schemas.microsoft.com/office/powerpoint/2010/main" val="3954885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ES UNA IMAGEN MORAL.</a:t>
            </a:r>
          </a:p>
          <a:p>
            <a:r>
              <a:rPr lang="es-ES_tradnl" sz="1200" kern="1200" noProof="0" dirty="0">
                <a:solidFill>
                  <a:schemeClr val="tx1"/>
                </a:solidFill>
                <a:effectLst/>
                <a:latin typeface="+mn-lt"/>
                <a:ea typeface="+mn-ea"/>
                <a:cs typeface="+mn-cs"/>
              </a:rPr>
              <a:t>El hombre es un ser moral. Fue creado con un sentido de responsabilidad hacia su hacedor. Cuando hace</a:t>
            </a:r>
          </a:p>
          <a:p>
            <a:r>
              <a:rPr lang="es-ES_tradnl" sz="1200" kern="1200" noProof="0" dirty="0">
                <a:solidFill>
                  <a:schemeClr val="tx1"/>
                </a:solidFill>
                <a:effectLst/>
                <a:latin typeface="+mn-lt"/>
                <a:ea typeface="+mn-ea"/>
                <a:cs typeface="+mn-cs"/>
              </a:rPr>
              <a:t>el bien, su corazón lo asegura; [p 138] cuando hace el mal, su corazón lo condena (I Jn. 3:20, 21; Rom. 8:1).</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Debido a que el hombre es una criatura moral, Dios le dio su ley registrada en </a:t>
            </a:r>
            <a:r>
              <a:rPr lang="es-ES_tradnl" sz="1200" kern="1200" noProof="0" dirty="0" err="1">
                <a:solidFill>
                  <a:schemeClr val="tx1"/>
                </a:solidFill>
                <a:effectLst/>
                <a:latin typeface="+mn-lt"/>
                <a:ea typeface="+mn-ea"/>
                <a:cs typeface="+mn-cs"/>
              </a:rPr>
              <a:t>Exodo</a:t>
            </a:r>
            <a:r>
              <a:rPr lang="es-ES_tradnl" sz="1200" kern="1200" noProof="0" dirty="0">
                <a:solidFill>
                  <a:schemeClr val="tx1"/>
                </a:solidFill>
                <a:effectLst/>
                <a:latin typeface="+mn-lt"/>
                <a:ea typeface="+mn-ea"/>
                <a:cs typeface="+mn-cs"/>
              </a:rPr>
              <a:t> 20; si violaba la ley,</a:t>
            </a:r>
          </a:p>
          <a:p>
            <a:r>
              <a:rPr lang="es-ES_tradnl" sz="1200" kern="1200" noProof="0" dirty="0">
                <a:solidFill>
                  <a:schemeClr val="tx1"/>
                </a:solidFill>
                <a:effectLst/>
                <a:latin typeface="+mn-lt"/>
                <a:ea typeface="+mn-ea"/>
                <a:cs typeface="+mn-cs"/>
              </a:rPr>
              <a:t>Dios no lo tendría como inocente (Ex. 20:7).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El hombre, quien reprobó la prueba del Edén, también fallo  en</a:t>
            </a:r>
          </a:p>
          <a:p>
            <a:r>
              <a:rPr lang="es-ES_tradnl" sz="1200" kern="1200" noProof="0" dirty="0">
                <a:solidFill>
                  <a:schemeClr val="tx1"/>
                </a:solidFill>
                <a:effectLst/>
                <a:latin typeface="+mn-lt"/>
                <a:ea typeface="+mn-ea"/>
                <a:cs typeface="+mn-cs"/>
              </a:rPr>
              <a:t>guardar la ley; compartió la culpabilidad de Adán, al igual que la naturaleza pecaminosa adquirida por Adán.</a:t>
            </a:r>
          </a:p>
          <a:p>
            <a:r>
              <a:rPr lang="es-ES_tradnl" sz="1200" kern="1200" noProof="0" dirty="0">
                <a:solidFill>
                  <a:schemeClr val="tx1"/>
                </a:solidFill>
                <a:effectLst/>
                <a:latin typeface="+mn-lt"/>
                <a:ea typeface="+mn-ea"/>
                <a:cs typeface="+mn-cs"/>
              </a:rPr>
              <a:t>Solo el  ultimo Adán, Jesucristo, puede librar al hombre de la condenación y culpabilidad de su condición caída</a:t>
            </a:r>
          </a:p>
          <a:p>
            <a:r>
              <a:rPr lang="es-ES_tradnl" sz="1200" kern="1200" noProof="0" dirty="0">
                <a:solidFill>
                  <a:schemeClr val="tx1"/>
                </a:solidFill>
                <a:effectLst/>
                <a:latin typeface="+mn-lt"/>
                <a:ea typeface="+mn-ea"/>
                <a:cs typeface="+mn-cs"/>
              </a:rPr>
              <a:t>(Rom. 8:1)</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25</a:t>
            </a:fld>
            <a:endParaRPr lang="en-US" dirty="0"/>
          </a:p>
        </p:txBody>
      </p:sp>
    </p:spTree>
    <p:extLst>
      <p:ext uri="{BB962C8B-B14F-4D97-AF65-F5344CB8AC3E}">
        <p14:creationId xmlns:p14="http://schemas.microsoft.com/office/powerpoint/2010/main" val="261723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Dios es amor.  </a:t>
            </a:r>
          </a:p>
          <a:p>
            <a:r>
              <a:rPr lang="es-ES_tradnl" sz="1200" kern="1200" noProof="0" dirty="0">
                <a:solidFill>
                  <a:schemeClr val="tx1"/>
                </a:solidFill>
                <a:effectLst/>
                <a:latin typeface="+mn-lt"/>
                <a:ea typeface="+mn-ea"/>
                <a:cs typeface="+mn-cs"/>
              </a:rPr>
              <a:t>El es amor en su naturaleza esencial, porque el amor es la expresión del Dios trino: Padre,</a:t>
            </a:r>
          </a:p>
          <a:p>
            <a:r>
              <a:rPr lang="es-ES_tradnl" sz="1200" kern="1200" noProof="0" dirty="0">
                <a:solidFill>
                  <a:schemeClr val="tx1"/>
                </a:solidFill>
                <a:effectLst/>
                <a:latin typeface="+mn-lt"/>
                <a:ea typeface="+mn-ea"/>
                <a:cs typeface="+mn-cs"/>
              </a:rPr>
              <a:t>Hijo y Espíritu Santo.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El hombre a la imagen de Dios fue creado como una criatura social que debe amar. Le</a:t>
            </a:r>
          </a:p>
          <a:p>
            <a:r>
              <a:rPr lang="es-ES_tradnl" sz="1200" kern="1200" noProof="0" dirty="0">
                <a:solidFill>
                  <a:schemeClr val="tx1"/>
                </a:solidFill>
                <a:effectLst/>
                <a:latin typeface="+mn-lt"/>
                <a:ea typeface="+mn-ea"/>
                <a:cs typeface="+mn-cs"/>
              </a:rPr>
              <a:t>fue dada inmediatamente una esposa: tomada de su costado para ser su igual, cerca de su corazón para ser</a:t>
            </a:r>
          </a:p>
          <a:p>
            <a:r>
              <a:rPr lang="es-ES_tradnl" sz="1200" kern="1200" noProof="0" dirty="0">
                <a:solidFill>
                  <a:schemeClr val="tx1"/>
                </a:solidFill>
                <a:effectLst/>
                <a:latin typeface="+mn-lt"/>
                <a:ea typeface="+mn-ea"/>
                <a:cs typeface="+mn-cs"/>
              </a:rPr>
              <a:t>amada, y debajo de su brazo para ser protegida por  l. Le es ordenado multiplicar y fructificar la tierra, ser</a:t>
            </a:r>
          </a:p>
          <a:p>
            <a:r>
              <a:rPr lang="es-ES_tradnl" sz="1200" kern="1200" noProof="0" dirty="0">
                <a:solidFill>
                  <a:schemeClr val="tx1"/>
                </a:solidFill>
                <a:effectLst/>
                <a:latin typeface="+mn-lt"/>
                <a:ea typeface="+mn-ea"/>
                <a:cs typeface="+mn-cs"/>
              </a:rPr>
              <a:t>una familia y una familia de naciones.</a:t>
            </a:r>
          </a:p>
          <a:p>
            <a:endParaRPr lang="es-ES_tradnl" sz="1200" kern="1200" noProof="0" dirty="0">
              <a:solidFill>
                <a:schemeClr val="tx1"/>
              </a:solidFill>
              <a:effectLst/>
              <a:latin typeface="+mn-lt"/>
              <a:ea typeface="+mn-ea"/>
              <a:cs typeface="+mn-cs"/>
            </a:endParaRP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26</a:t>
            </a:fld>
            <a:endParaRPr lang="en-US" dirty="0"/>
          </a:p>
        </p:txBody>
      </p:sp>
    </p:spTree>
    <p:extLst>
      <p:ext uri="{BB962C8B-B14F-4D97-AF65-F5344CB8AC3E}">
        <p14:creationId xmlns:p14="http://schemas.microsoft.com/office/powerpoint/2010/main" val="45369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65206-FD10-474C-9A4D-115BB007991A}" type="slidenum">
              <a:rPr lang="es-MX"/>
              <a:pPr/>
              <a:t>5</a:t>
            </a:fld>
            <a:endParaRPr lang="es-MX"/>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err="1"/>
              <a:t>Teología</a:t>
            </a:r>
            <a:r>
              <a:rPr lang="en-US" dirty="0"/>
              <a:t>:; </a:t>
            </a:r>
          </a:p>
          <a:p>
            <a:r>
              <a:rPr lang="en-US" dirty="0" err="1"/>
              <a:t>Soteriología</a:t>
            </a:r>
            <a:r>
              <a:rPr lang="en-US" dirty="0"/>
              <a:t>:</a:t>
            </a:r>
          </a:p>
          <a:p>
            <a:r>
              <a:rPr lang="en-US" dirty="0" err="1"/>
              <a:t>Creación</a:t>
            </a:r>
            <a:r>
              <a:rPr lang="en-US" dirty="0"/>
              <a:t>:</a:t>
            </a:r>
          </a:p>
          <a:p>
            <a:r>
              <a:rPr lang="en-US" dirty="0"/>
              <a:t>El hombre </a:t>
            </a:r>
            <a:r>
              <a:rPr lang="en-US" dirty="0" err="1"/>
              <a:t>piensa</a:t>
            </a:r>
            <a:r>
              <a:rPr lang="en-US" dirty="0"/>
              <a:t> que el hombre </a:t>
            </a:r>
            <a:r>
              <a:rPr lang="en-US" dirty="0" err="1"/>
              <a:t>es</a:t>
            </a:r>
            <a:r>
              <a:rPr lang="en-US" dirty="0"/>
              <a:t> un animal.</a:t>
            </a:r>
            <a:endParaRPr lang="es-MX" dirty="0"/>
          </a:p>
        </p:txBody>
      </p:sp>
    </p:spTree>
    <p:extLst>
      <p:ext uri="{BB962C8B-B14F-4D97-AF65-F5344CB8AC3E}">
        <p14:creationId xmlns:p14="http://schemas.microsoft.com/office/powerpoint/2010/main" val="20093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7AFFF0-363F-478C-9ABD-2D7EAC499420}" type="slidenum">
              <a:rPr lang="es-MX"/>
              <a:pPr/>
              <a:t>6</a:t>
            </a:fld>
            <a:endParaRPr lang="es-MX"/>
          </a:p>
        </p:txBody>
      </p:sp>
      <p:sp>
        <p:nvSpPr>
          <p:cNvPr id="33794"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nSpc>
                <a:spcPct val="90000"/>
              </a:lnSpc>
              <a:spcBef>
                <a:spcPct val="50000"/>
              </a:spcBef>
              <a:buClr>
                <a:schemeClr val="tx1"/>
              </a:buClr>
            </a:pPr>
            <a:r>
              <a:rPr lang="es-ES_tradnl" sz="2800" b="1" noProof="0" dirty="0">
                <a:effectLst>
                  <a:outerShdw blurRad="38100" dist="38100" dir="2700000" algn="tl">
                    <a:srgbClr val="000000">
                      <a:alpha val="43137"/>
                    </a:srgbClr>
                  </a:outerShdw>
                </a:effectLst>
              </a:rPr>
              <a:t>Para poder proclamar el evangelio de una manera más eficaz.</a:t>
            </a:r>
          </a:p>
          <a:p>
            <a:pPr lvl="1">
              <a:lnSpc>
                <a:spcPct val="90000"/>
              </a:lnSpc>
              <a:spcBef>
                <a:spcPct val="50000"/>
              </a:spcBef>
            </a:pPr>
            <a:r>
              <a:rPr lang="es-ES_tradnl" sz="2400" noProof="0" dirty="0"/>
              <a:t>Si el hombre es bueno, nada más hay que animarle.</a:t>
            </a:r>
          </a:p>
          <a:p>
            <a:pPr lvl="1">
              <a:lnSpc>
                <a:spcPct val="90000"/>
              </a:lnSpc>
              <a:spcBef>
                <a:spcPct val="50000"/>
              </a:spcBef>
            </a:pPr>
            <a:r>
              <a:rPr lang="es-ES_tradnl" sz="2400" noProof="0" dirty="0"/>
              <a:t>Si el hombre es libre (libre albedrio) y completamente capaz en sí de aceptar o rechazar el evangelio, solo hay que convencerlo.</a:t>
            </a:r>
          </a:p>
          <a:p>
            <a:pPr lvl="1">
              <a:lnSpc>
                <a:spcPct val="90000"/>
              </a:lnSpc>
              <a:spcBef>
                <a:spcPct val="50000"/>
              </a:spcBef>
            </a:pPr>
            <a:r>
              <a:rPr lang="es-ES_tradnl" sz="2400" noProof="0" dirty="0"/>
              <a:t>Si el hombre está enfermo, nada más hay que darle una dosis de medicina</a:t>
            </a:r>
          </a:p>
          <a:p>
            <a:pPr lvl="1">
              <a:lnSpc>
                <a:spcPct val="90000"/>
              </a:lnSpc>
              <a:spcBef>
                <a:spcPct val="50000"/>
              </a:spcBef>
            </a:pPr>
            <a:r>
              <a:rPr lang="es-ES_tradnl" sz="2400" noProof="0" dirty="0"/>
              <a:t>Si el hombre es el producto de su ambiente, nada más hay que cambiar el ambiente</a:t>
            </a:r>
          </a:p>
          <a:p>
            <a:pPr lvl="1">
              <a:lnSpc>
                <a:spcPct val="90000"/>
              </a:lnSpc>
              <a:spcBef>
                <a:spcPct val="50000"/>
              </a:spcBef>
            </a:pPr>
            <a:r>
              <a:rPr lang="es-ES_tradnl" sz="2400" noProof="0" dirty="0"/>
              <a:t>Si el hombre está muerto, necesita la obra milagrosa de Dios</a:t>
            </a:r>
          </a:p>
          <a:p>
            <a:pPr>
              <a:spcBef>
                <a:spcPct val="50000"/>
              </a:spcBef>
              <a:buClr>
                <a:schemeClr val="tx1"/>
              </a:buClr>
            </a:pPr>
            <a:endParaRPr lang="es-ES_tradnl" b="1" noProof="0" dirty="0">
              <a:effectLst>
                <a:outerShdw blurRad="38100" dist="38100" dir="2700000" algn="tl">
                  <a:srgbClr val="000000">
                    <a:alpha val="43137"/>
                  </a:srgbClr>
                </a:outerShdw>
              </a:effectLst>
            </a:endParaRPr>
          </a:p>
          <a:p>
            <a:pPr>
              <a:spcBef>
                <a:spcPct val="50000"/>
              </a:spcBef>
              <a:buClr>
                <a:schemeClr val="tx1"/>
              </a:buClr>
            </a:pPr>
            <a:endParaRPr lang="es-ES_tradnl" b="1" noProof="0" dirty="0">
              <a:effectLst>
                <a:outerShdw blurRad="38100" dist="38100" dir="2700000" algn="tl">
                  <a:srgbClr val="000000">
                    <a:alpha val="43137"/>
                  </a:srgbClr>
                </a:outerShdw>
              </a:effectLst>
            </a:endParaRPr>
          </a:p>
          <a:p>
            <a:pPr>
              <a:spcBef>
                <a:spcPct val="50000"/>
              </a:spcBef>
              <a:buClr>
                <a:schemeClr val="tx1"/>
              </a:buClr>
            </a:pPr>
            <a:r>
              <a:rPr lang="es-ES_tradnl" b="1" noProof="0" dirty="0">
                <a:effectLst>
                  <a:outerShdw blurRad="38100" dist="38100" dir="2700000" algn="tl">
                    <a:srgbClr val="000000">
                      <a:alpha val="43137"/>
                    </a:srgbClr>
                  </a:outerShdw>
                </a:effectLst>
              </a:rPr>
              <a:t>Porque el hombre busca un auto-entendimiento</a:t>
            </a:r>
          </a:p>
          <a:p>
            <a:pPr lvl="1">
              <a:spcBef>
                <a:spcPct val="50000"/>
              </a:spcBef>
            </a:pPr>
            <a:r>
              <a:rPr lang="es-ES_tradnl" noProof="0" dirty="0"/>
              <a:t>Los jóvenes siempre han hecho la pregunta: ¿Qué o quien soy yo?</a:t>
            </a:r>
          </a:p>
          <a:p>
            <a:pPr lvl="1">
              <a:spcBef>
                <a:spcPct val="50000"/>
              </a:spcBef>
            </a:pPr>
            <a:r>
              <a:rPr lang="es-ES_tradnl" noProof="0" dirty="0"/>
              <a:t>La modernidad ha desechado las tradiciones que por tantos siglos daban cierta estabilidad.</a:t>
            </a:r>
          </a:p>
          <a:p>
            <a:endParaRPr lang="es-MX" dirty="0"/>
          </a:p>
        </p:txBody>
      </p:sp>
    </p:spTree>
    <p:extLst>
      <p:ext uri="{BB962C8B-B14F-4D97-AF65-F5344CB8AC3E}">
        <p14:creationId xmlns:p14="http://schemas.microsoft.com/office/powerpoint/2010/main" val="214915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06B6E-5F9E-4FE0-8619-6BB6DF11EC7A}" type="slidenum">
              <a:rPr lang="es-MX"/>
              <a:pPr/>
              <a:t>7</a:t>
            </a:fld>
            <a:endParaRPr lang="es-MX"/>
          </a:p>
        </p:txBody>
      </p:sp>
      <p:sp>
        <p:nvSpPr>
          <p:cNvPr id="37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MX"/>
          </a:p>
        </p:txBody>
      </p:sp>
    </p:spTree>
    <p:extLst>
      <p:ext uri="{BB962C8B-B14F-4D97-AF65-F5344CB8AC3E}">
        <p14:creationId xmlns:p14="http://schemas.microsoft.com/office/powerpoint/2010/main" val="382291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D442C-A513-48AA-ABE8-7C1E207D8F96}" type="slidenum">
              <a:rPr lang="es-MX"/>
              <a:pPr/>
              <a:t>8</a:t>
            </a:fld>
            <a:endParaRPr lang="es-MX"/>
          </a:p>
        </p:txBody>
      </p:sp>
      <p:sp>
        <p:nvSpPr>
          <p:cNvPr id="119810"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MX" dirty="0"/>
              <a:t>pinzones: unos pajaros</a:t>
            </a:r>
          </a:p>
        </p:txBody>
      </p:sp>
    </p:spTree>
    <p:extLst>
      <p:ext uri="{BB962C8B-B14F-4D97-AF65-F5344CB8AC3E}">
        <p14:creationId xmlns:p14="http://schemas.microsoft.com/office/powerpoint/2010/main" val="266824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2F5AA-E938-4237-A51E-7B5778383487}" type="slidenum">
              <a:rPr lang="es-MX"/>
              <a:pPr/>
              <a:t>9</a:t>
            </a:fld>
            <a:endParaRPr lang="es-MX"/>
          </a:p>
        </p:txBody>
      </p:sp>
      <p:sp>
        <p:nvSpPr>
          <p:cNvPr id="12185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MX"/>
          </a:p>
        </p:txBody>
      </p:sp>
    </p:spTree>
    <p:extLst>
      <p:ext uri="{BB962C8B-B14F-4D97-AF65-F5344CB8AC3E}">
        <p14:creationId xmlns:p14="http://schemas.microsoft.com/office/powerpoint/2010/main" val="264061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NO EVOLUCIONADO DE FORMAS PRIMITIVAS DE VIDA.</a:t>
            </a:r>
          </a:p>
          <a:p>
            <a:r>
              <a:rPr lang="es-ES_tradnl" sz="1200" kern="1200" noProof="0" dirty="0">
                <a:solidFill>
                  <a:schemeClr val="tx1"/>
                </a:solidFill>
                <a:effectLst/>
                <a:latin typeface="+mn-lt"/>
                <a:ea typeface="+mn-ea"/>
                <a:cs typeface="+mn-cs"/>
              </a:rPr>
              <a:t>La Biblia atribuye el origen del hombre a un acto de creación directa de Dios, “Y creo  Dios al hombre a</a:t>
            </a:r>
          </a:p>
          <a:p>
            <a:r>
              <a:rPr lang="es-ES_tradnl" sz="1200" kern="1200" noProof="0" dirty="0">
                <a:solidFill>
                  <a:schemeClr val="tx1"/>
                </a:solidFill>
                <a:effectLst/>
                <a:latin typeface="+mn-lt"/>
                <a:ea typeface="+mn-ea"/>
                <a:cs typeface="+mn-cs"/>
              </a:rPr>
              <a:t>su imagen …” (</a:t>
            </a:r>
            <a:r>
              <a:rPr lang="es-ES_tradnl" sz="1200" kern="1200" noProof="0" dirty="0" err="1">
                <a:solidFill>
                  <a:schemeClr val="tx1"/>
                </a:solidFill>
                <a:effectLst/>
                <a:latin typeface="+mn-lt"/>
                <a:ea typeface="+mn-ea"/>
                <a:cs typeface="+mn-cs"/>
              </a:rPr>
              <a:t>Gn</a:t>
            </a:r>
            <a:r>
              <a:rPr lang="es-ES_tradnl" sz="1200" kern="1200" noProof="0" dirty="0">
                <a:solidFill>
                  <a:schemeClr val="tx1"/>
                </a:solidFill>
                <a:effectLst/>
                <a:latin typeface="+mn-lt"/>
                <a:ea typeface="+mn-ea"/>
                <a:cs typeface="+mn-cs"/>
              </a:rPr>
              <a:t>. 1:27). “Entonces Jehová  Dios formo  al hombre del polvo de la tierra, y soplo en su nariz aliento de vida, y fue el hombre un ser viviente” (</a:t>
            </a:r>
            <a:r>
              <a:rPr lang="es-ES_tradnl" sz="1200" kern="1200" noProof="0" dirty="0" err="1">
                <a:solidFill>
                  <a:schemeClr val="tx1"/>
                </a:solidFill>
                <a:effectLst/>
                <a:latin typeface="+mn-lt"/>
                <a:ea typeface="+mn-ea"/>
                <a:cs typeface="+mn-cs"/>
              </a:rPr>
              <a:t>Gn</a:t>
            </a:r>
            <a:r>
              <a:rPr lang="es-ES_tradnl" sz="1200" kern="1200" noProof="0" dirty="0">
                <a:solidFill>
                  <a:schemeClr val="tx1"/>
                </a:solidFill>
                <a:effectLst/>
                <a:latin typeface="+mn-lt"/>
                <a:ea typeface="+mn-ea"/>
                <a:cs typeface="+mn-cs"/>
              </a:rPr>
              <a:t>. 2:7).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En nuestro sistema de educación publico, se le ensena a los alumnos que el hombre evoluciono  de animales primitivos, y que toda vida en una vasta expansión</a:t>
            </a:r>
          </a:p>
          <a:p>
            <a:r>
              <a:rPr lang="es-ES_tradnl" sz="1200" kern="1200" noProof="0" dirty="0">
                <a:solidFill>
                  <a:schemeClr val="tx1"/>
                </a:solidFill>
                <a:effectLst/>
                <a:latin typeface="+mn-lt"/>
                <a:ea typeface="+mn-ea"/>
                <a:cs typeface="+mn-cs"/>
              </a:rPr>
              <a:t>de tiempo vino de una  única forma de vida que surgió  de un origen desconocido.</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 Maestros honestos admiten que la “teoría de evolución” es, en realidad, s lo una teoría o hipótesis </a:t>
            </a:r>
            <a:r>
              <a:rPr lang="es-ES_tradnl" sz="1200" kern="1200" dirty="0">
                <a:solidFill>
                  <a:schemeClr val="tx1"/>
                </a:solidFill>
                <a:effectLst/>
                <a:latin typeface="+mn-lt"/>
                <a:ea typeface="+mn-ea"/>
                <a:cs typeface="+mn-cs"/>
              </a:rPr>
              <a:t>avanzada para explicar orígenes</a:t>
            </a:r>
          </a:p>
          <a:p>
            <a:r>
              <a:rPr lang="es-ES_tradnl" sz="1200" kern="1200" dirty="0">
                <a:solidFill>
                  <a:schemeClr val="tx1"/>
                </a:solidFill>
                <a:effectLst/>
                <a:latin typeface="+mn-lt"/>
                <a:ea typeface="+mn-ea"/>
                <a:cs typeface="+mn-cs"/>
              </a:rPr>
              <a:t>sin introducir lo sobrenatural, lo cual la ciencia no puede estudiar</a:t>
            </a:r>
          </a:p>
          <a:p>
            <a:endParaRPr lang="es-ES_tradnl" dirty="0"/>
          </a:p>
        </p:txBody>
      </p:sp>
      <p:sp>
        <p:nvSpPr>
          <p:cNvPr id="4" name="Slide Number Placeholder 3"/>
          <p:cNvSpPr>
            <a:spLocks noGrp="1"/>
          </p:cNvSpPr>
          <p:nvPr>
            <p:ph type="sldNum" sz="quarter" idx="5"/>
          </p:nvPr>
        </p:nvSpPr>
        <p:spPr/>
        <p:txBody>
          <a:bodyPr/>
          <a:lstStyle/>
          <a:p>
            <a:fld id="{58CC9574-A819-4FE4-99A7-1E27AD09ADC2}" type="slidenum">
              <a:rPr lang="en-US" smtClean="0"/>
              <a:pPr/>
              <a:t>10</a:t>
            </a:fld>
            <a:endParaRPr lang="en-US" dirty="0"/>
          </a:p>
        </p:txBody>
      </p:sp>
    </p:spTree>
    <p:extLst>
      <p:ext uri="{BB962C8B-B14F-4D97-AF65-F5344CB8AC3E}">
        <p14:creationId xmlns:p14="http://schemas.microsoft.com/office/powerpoint/2010/main" val="1061623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t>Click to edit Master title style</a:t>
            </a:r>
            <a:endParaRPr lang="en-US" dirty="0"/>
          </a:p>
        </p:txBody>
      </p:sp>
      <p:pic>
        <p:nvPicPr>
          <p:cNvPr id="3" name="Picture 2">
            <a:extLst>
              <a:ext uri="{FF2B5EF4-FFF2-40B4-BE49-F238E27FC236}">
                <a16:creationId xmlns:a16="http://schemas.microsoft.com/office/drawing/2014/main" id="{0585A4EC-E002-C84D-AF9A-499AD276F965}"/>
              </a:ext>
            </a:extLst>
          </p:cNvPr>
          <p:cNvPicPr>
            <a:picLocks noChangeAspect="1"/>
          </p:cNvPicPr>
          <p:nvPr userDrawn="1"/>
        </p:nvPicPr>
        <p:blipFill>
          <a:blip r:embed="rId7"/>
          <a:stretch>
            <a:fillRect/>
          </a:stretch>
        </p:blipFill>
        <p:spPr>
          <a:xfrm>
            <a:off x="71931" y="102788"/>
            <a:ext cx="1041400" cy="1003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mplateswise.com - Table of Contents">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73D3BC8-38D3-4470-BA2B-0DFC33619565}"/>
              </a:ext>
            </a:extLst>
          </p:cNvPr>
          <p:cNvSpPr>
            <a:spLocks/>
          </p:cNvSpPr>
          <p:nvPr userDrawn="1"/>
        </p:nvSpPr>
        <p:spPr bwMode="auto">
          <a:xfrm>
            <a:off x="1" y="5869559"/>
            <a:ext cx="9140827" cy="988491"/>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sz="1800"/>
          </a:p>
        </p:txBody>
      </p:sp>
      <p:pic>
        <p:nvPicPr>
          <p:cNvPr id="4" name="Picture 3">
            <a:extLst>
              <a:ext uri="{FF2B5EF4-FFF2-40B4-BE49-F238E27FC236}">
                <a16:creationId xmlns:a16="http://schemas.microsoft.com/office/drawing/2014/main" id="{F39DB021-D228-42DD-B557-5B235C9920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
            <a:ext cx="9144000" cy="6856781"/>
          </a:xfrm>
          <a:prstGeom prst="rect">
            <a:avLst/>
          </a:prstGeom>
        </p:spPr>
      </p:pic>
      <p:sp>
        <p:nvSpPr>
          <p:cNvPr id="2" name="Title 1"/>
          <p:cNvSpPr>
            <a:spLocks noGrp="1"/>
          </p:cNvSpPr>
          <p:nvPr userDrawn="1">
            <p:ph type="title" hasCustomPrompt="1"/>
          </p:nvPr>
        </p:nvSpPr>
        <p:spPr>
          <a:xfrm>
            <a:off x="464574" y="490456"/>
            <a:ext cx="8229600" cy="1143000"/>
          </a:xfrm>
        </p:spPr>
        <p:txBody>
          <a:bodyPr/>
          <a:lstStyle>
            <a:lvl1pPr>
              <a:defRPr baseline="0">
                <a:solidFill>
                  <a:schemeClr val="tx2"/>
                </a:solidFill>
              </a:defRPr>
            </a:lvl1pPr>
          </a:lstStyle>
          <a:p>
            <a:r>
              <a:rPr lang="en-US" dirty="0"/>
              <a:t>Table of Contents</a:t>
            </a:r>
            <a:endParaRPr lang="en-US" noProof="0" dirty="0"/>
          </a:p>
        </p:txBody>
      </p:sp>
      <p:sp>
        <p:nvSpPr>
          <p:cNvPr id="45" name="Date Placeholder 2"/>
          <p:cNvSpPr>
            <a:spLocks noGrp="1"/>
          </p:cNvSpPr>
          <p:nvPr userDrawn="1">
            <p:ph type="dt" sz="half" idx="10"/>
          </p:nvPr>
        </p:nvSpPr>
        <p:spPr>
          <a:xfrm>
            <a:off x="457200" y="6356351"/>
            <a:ext cx="2133600" cy="365125"/>
          </a:xfrm>
        </p:spPr>
        <p:txBody>
          <a:bodyPr/>
          <a:lstStyle>
            <a:lvl1pPr>
              <a:defRPr>
                <a:solidFill>
                  <a:schemeClr val="bg1"/>
                </a:solidFill>
              </a:defRPr>
            </a:lvl1pPr>
          </a:lstStyle>
          <a:p>
            <a:fld id="{FFF30096-E2FA-4C53-8FFA-C198FACBBC31}" type="datetimeFigureOut">
              <a:rPr lang="en-US" noProof="0" smtClean="0"/>
              <a:pPr/>
              <a:t>1/28/22</a:t>
            </a:fld>
            <a:endParaRPr lang="en-US" noProof="0" dirty="0"/>
          </a:p>
        </p:txBody>
      </p:sp>
      <p:sp>
        <p:nvSpPr>
          <p:cNvPr id="46" name="Footer Placeholder 3"/>
          <p:cNvSpPr>
            <a:spLocks noGrp="1"/>
          </p:cNvSpPr>
          <p:nvPr userDrawn="1">
            <p:ph type="ftr" sz="quarter" idx="11"/>
          </p:nvPr>
        </p:nvSpPr>
        <p:spPr>
          <a:xfrm>
            <a:off x="3124200" y="6356351"/>
            <a:ext cx="2895600" cy="365125"/>
          </a:xfrm>
        </p:spPr>
        <p:txBody>
          <a:bodyPr/>
          <a:lstStyle>
            <a:lvl1pPr>
              <a:defRPr>
                <a:solidFill>
                  <a:schemeClr val="bg1"/>
                </a:solidFill>
              </a:defRPr>
            </a:lvl1pPr>
          </a:lstStyle>
          <a:p>
            <a:endParaRPr lang="en-US" noProof="0" dirty="0"/>
          </a:p>
        </p:txBody>
      </p:sp>
      <p:sp>
        <p:nvSpPr>
          <p:cNvPr id="47" name="Slide Number Placeholder 4"/>
          <p:cNvSpPr>
            <a:spLocks noGrp="1"/>
          </p:cNvSpPr>
          <p:nvPr userDrawn="1">
            <p:ph type="sldNum" sz="quarter" idx="12"/>
          </p:nvPr>
        </p:nvSpPr>
        <p:spPr>
          <a:xfrm>
            <a:off x="6553200" y="6356351"/>
            <a:ext cx="2133600" cy="365125"/>
          </a:xfrm>
        </p:spPr>
        <p:txBody>
          <a:bodyPr/>
          <a:lstStyle>
            <a:lvl1pPr>
              <a:defRPr>
                <a:solidFill>
                  <a:schemeClr val="bg1"/>
                </a:solidFill>
              </a:defRPr>
            </a:lvl1pPr>
          </a:lstStyle>
          <a:p>
            <a:fld id="{BE6EB2CE-F8EE-47A0-A8D1-750600A29654}" type="slidenum">
              <a:rPr lang="en-US" noProof="0" smtClean="0"/>
              <a:pPr/>
              <a:t>‹#›</a:t>
            </a:fld>
            <a:endParaRPr lang="en-US" noProof="0" dirty="0"/>
          </a:p>
        </p:txBody>
      </p:sp>
      <p:sp>
        <p:nvSpPr>
          <p:cNvPr id="64" name="Oval 5">
            <a:extLst>
              <a:ext uri="{FF2B5EF4-FFF2-40B4-BE49-F238E27FC236}">
                <a16:creationId xmlns:a16="http://schemas.microsoft.com/office/drawing/2014/main" id="{EDE4C8D4-E0A9-41C9-B620-5D8250E27930}"/>
              </a:ext>
            </a:extLst>
          </p:cNvPr>
          <p:cNvSpPr>
            <a:spLocks noChangeArrowheads="1"/>
          </p:cNvSpPr>
          <p:nvPr userDrawn="1"/>
        </p:nvSpPr>
        <p:spPr bwMode="auto">
          <a:xfrm>
            <a:off x="5076056" y="2123303"/>
            <a:ext cx="417510" cy="556680"/>
          </a:xfrm>
          <a:prstGeom prst="ellipse">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65" name="Oval 8">
            <a:extLst>
              <a:ext uri="{FF2B5EF4-FFF2-40B4-BE49-F238E27FC236}">
                <a16:creationId xmlns:a16="http://schemas.microsoft.com/office/drawing/2014/main" id="{CCF0A1CC-A35D-4382-95CB-B555EE2BF0A6}"/>
              </a:ext>
            </a:extLst>
          </p:cNvPr>
          <p:cNvSpPr>
            <a:spLocks noChangeArrowheads="1"/>
          </p:cNvSpPr>
          <p:nvPr userDrawn="1"/>
        </p:nvSpPr>
        <p:spPr bwMode="auto">
          <a:xfrm>
            <a:off x="5076056" y="2815759"/>
            <a:ext cx="417510" cy="556680"/>
          </a:xfrm>
          <a:prstGeom prst="ellipse">
            <a:avLst/>
          </a:pr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78" name="Oval 11">
            <a:extLst>
              <a:ext uri="{FF2B5EF4-FFF2-40B4-BE49-F238E27FC236}">
                <a16:creationId xmlns:a16="http://schemas.microsoft.com/office/drawing/2014/main" id="{D40649B1-C625-45E0-A98C-E7C43CFAC7F0}"/>
              </a:ext>
            </a:extLst>
          </p:cNvPr>
          <p:cNvSpPr>
            <a:spLocks noChangeArrowheads="1"/>
          </p:cNvSpPr>
          <p:nvPr userDrawn="1"/>
        </p:nvSpPr>
        <p:spPr bwMode="auto">
          <a:xfrm>
            <a:off x="5076056" y="3508215"/>
            <a:ext cx="417510" cy="556680"/>
          </a:xfrm>
          <a:prstGeom prst="ellipse">
            <a:avLst/>
          </a:pr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79" name="Oval 14">
            <a:extLst>
              <a:ext uri="{FF2B5EF4-FFF2-40B4-BE49-F238E27FC236}">
                <a16:creationId xmlns:a16="http://schemas.microsoft.com/office/drawing/2014/main" id="{74384EA3-D836-41BA-90B6-2B453658F90F}"/>
              </a:ext>
            </a:extLst>
          </p:cNvPr>
          <p:cNvSpPr>
            <a:spLocks noChangeArrowheads="1"/>
          </p:cNvSpPr>
          <p:nvPr userDrawn="1"/>
        </p:nvSpPr>
        <p:spPr bwMode="auto">
          <a:xfrm>
            <a:off x="5076056" y="4200671"/>
            <a:ext cx="417510" cy="55668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0" name="Oval 17">
            <a:extLst>
              <a:ext uri="{FF2B5EF4-FFF2-40B4-BE49-F238E27FC236}">
                <a16:creationId xmlns:a16="http://schemas.microsoft.com/office/drawing/2014/main" id="{BE379F5C-3A47-4771-BAFB-B5B4CC33BD57}"/>
              </a:ext>
            </a:extLst>
          </p:cNvPr>
          <p:cNvSpPr>
            <a:spLocks noChangeArrowheads="1"/>
          </p:cNvSpPr>
          <p:nvPr userDrawn="1"/>
        </p:nvSpPr>
        <p:spPr bwMode="auto">
          <a:xfrm>
            <a:off x="5076056" y="4893125"/>
            <a:ext cx="417510" cy="556680"/>
          </a:xfrm>
          <a:prstGeom prst="ellipse">
            <a:avLst/>
          </a:pr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1" name="Text Placeholder 4">
            <a:extLst>
              <a:ext uri="{FF2B5EF4-FFF2-40B4-BE49-F238E27FC236}">
                <a16:creationId xmlns:a16="http://schemas.microsoft.com/office/drawing/2014/main" id="{028AA69B-A581-4035-9B97-07B35F4C3AB3}"/>
              </a:ext>
            </a:extLst>
          </p:cNvPr>
          <p:cNvSpPr>
            <a:spLocks noGrp="1"/>
          </p:cNvSpPr>
          <p:nvPr>
            <p:ph type="body" sz="quarter" idx="36" hasCustomPrompt="1"/>
          </p:nvPr>
        </p:nvSpPr>
        <p:spPr>
          <a:xfrm>
            <a:off x="5076056" y="2123302"/>
            <a:ext cx="417510" cy="556679"/>
          </a:xfrm>
        </p:spPr>
        <p:txBody>
          <a:bodyPr anchor="ctr">
            <a:noAutofit/>
          </a:bodyPr>
          <a:lstStyle>
            <a:lvl1pPr marL="0" indent="0" algn="ctr">
              <a:buNone/>
              <a:defRPr sz="2000">
                <a:solidFill>
                  <a:schemeClr val="bg1"/>
                </a:solidFill>
              </a:defRPr>
            </a:lvl1pPr>
          </a:lstStyle>
          <a:p>
            <a:r>
              <a:rPr lang="en-US" dirty="0"/>
              <a:t>1</a:t>
            </a:r>
          </a:p>
        </p:txBody>
      </p:sp>
      <p:sp>
        <p:nvSpPr>
          <p:cNvPr id="86" name="Text Placeholder 4">
            <a:extLst>
              <a:ext uri="{FF2B5EF4-FFF2-40B4-BE49-F238E27FC236}">
                <a16:creationId xmlns:a16="http://schemas.microsoft.com/office/drawing/2014/main" id="{E9202631-7A14-47C2-9F40-27B92DE44C0C}"/>
              </a:ext>
            </a:extLst>
          </p:cNvPr>
          <p:cNvSpPr>
            <a:spLocks noGrp="1"/>
          </p:cNvSpPr>
          <p:nvPr>
            <p:ph type="body" sz="quarter" idx="37" hasCustomPrompt="1"/>
          </p:nvPr>
        </p:nvSpPr>
        <p:spPr>
          <a:xfrm>
            <a:off x="5076056" y="2812281"/>
            <a:ext cx="417510" cy="556679"/>
          </a:xfrm>
        </p:spPr>
        <p:txBody>
          <a:bodyPr anchor="ctr">
            <a:noAutofit/>
          </a:bodyPr>
          <a:lstStyle>
            <a:lvl1pPr marL="0" indent="0" algn="ctr">
              <a:buNone/>
              <a:defRPr sz="2000">
                <a:solidFill>
                  <a:schemeClr val="bg1"/>
                </a:solidFill>
              </a:defRPr>
            </a:lvl1pPr>
          </a:lstStyle>
          <a:p>
            <a:r>
              <a:rPr lang="en-US" dirty="0"/>
              <a:t>2 </a:t>
            </a:r>
          </a:p>
        </p:txBody>
      </p:sp>
      <p:sp>
        <p:nvSpPr>
          <p:cNvPr id="87" name="Text Placeholder 4">
            <a:extLst>
              <a:ext uri="{FF2B5EF4-FFF2-40B4-BE49-F238E27FC236}">
                <a16:creationId xmlns:a16="http://schemas.microsoft.com/office/drawing/2014/main" id="{218C7374-8553-47FC-9371-80C12BDCB51D}"/>
              </a:ext>
            </a:extLst>
          </p:cNvPr>
          <p:cNvSpPr>
            <a:spLocks noGrp="1"/>
          </p:cNvSpPr>
          <p:nvPr>
            <p:ph type="body" sz="quarter" idx="38" hasCustomPrompt="1"/>
          </p:nvPr>
        </p:nvSpPr>
        <p:spPr>
          <a:xfrm>
            <a:off x="5076056" y="3504736"/>
            <a:ext cx="417510" cy="556679"/>
          </a:xfrm>
        </p:spPr>
        <p:txBody>
          <a:bodyPr anchor="ctr">
            <a:noAutofit/>
          </a:bodyPr>
          <a:lstStyle>
            <a:lvl1pPr marL="0" indent="0" algn="ctr">
              <a:buNone/>
              <a:defRPr sz="2000">
                <a:solidFill>
                  <a:schemeClr val="bg1"/>
                </a:solidFill>
              </a:defRPr>
            </a:lvl1pPr>
          </a:lstStyle>
          <a:p>
            <a:r>
              <a:rPr lang="en-US" dirty="0"/>
              <a:t>3 </a:t>
            </a:r>
          </a:p>
        </p:txBody>
      </p:sp>
      <p:sp>
        <p:nvSpPr>
          <p:cNvPr id="88" name="Text Placeholder 4">
            <a:extLst>
              <a:ext uri="{FF2B5EF4-FFF2-40B4-BE49-F238E27FC236}">
                <a16:creationId xmlns:a16="http://schemas.microsoft.com/office/drawing/2014/main" id="{36FCD136-C870-499E-B16B-CBD057A47179}"/>
              </a:ext>
            </a:extLst>
          </p:cNvPr>
          <p:cNvSpPr>
            <a:spLocks noGrp="1"/>
          </p:cNvSpPr>
          <p:nvPr>
            <p:ph type="body" sz="quarter" idx="39" hasCustomPrompt="1"/>
          </p:nvPr>
        </p:nvSpPr>
        <p:spPr>
          <a:xfrm>
            <a:off x="5076056" y="4200673"/>
            <a:ext cx="417510" cy="556679"/>
          </a:xfrm>
        </p:spPr>
        <p:txBody>
          <a:bodyPr anchor="ctr">
            <a:noAutofit/>
          </a:bodyPr>
          <a:lstStyle>
            <a:lvl1pPr marL="0" indent="0" algn="ctr">
              <a:buNone/>
              <a:defRPr sz="2000">
                <a:solidFill>
                  <a:schemeClr val="bg1"/>
                </a:solidFill>
              </a:defRPr>
            </a:lvl1pPr>
          </a:lstStyle>
          <a:p>
            <a:r>
              <a:rPr lang="en-US" dirty="0"/>
              <a:t>4 </a:t>
            </a:r>
          </a:p>
        </p:txBody>
      </p:sp>
      <p:sp>
        <p:nvSpPr>
          <p:cNvPr id="89" name="Text Placeholder 4">
            <a:extLst>
              <a:ext uri="{FF2B5EF4-FFF2-40B4-BE49-F238E27FC236}">
                <a16:creationId xmlns:a16="http://schemas.microsoft.com/office/drawing/2014/main" id="{632E309C-647C-4251-800B-7E4245B52FC2}"/>
              </a:ext>
            </a:extLst>
          </p:cNvPr>
          <p:cNvSpPr>
            <a:spLocks noGrp="1"/>
          </p:cNvSpPr>
          <p:nvPr>
            <p:ph type="body" sz="quarter" idx="40" hasCustomPrompt="1"/>
          </p:nvPr>
        </p:nvSpPr>
        <p:spPr>
          <a:xfrm>
            <a:off x="5076056" y="4893125"/>
            <a:ext cx="417510" cy="556679"/>
          </a:xfrm>
        </p:spPr>
        <p:txBody>
          <a:bodyPr anchor="ctr">
            <a:noAutofit/>
          </a:bodyPr>
          <a:lstStyle>
            <a:lvl1pPr marL="0" indent="0" algn="ctr">
              <a:buNone/>
              <a:defRPr sz="2000">
                <a:solidFill>
                  <a:schemeClr val="bg1"/>
                </a:solidFill>
              </a:defRPr>
            </a:lvl1pPr>
          </a:lstStyle>
          <a:p>
            <a:r>
              <a:rPr lang="en-US" dirty="0"/>
              <a:t>5 </a:t>
            </a:r>
          </a:p>
        </p:txBody>
      </p:sp>
      <p:sp>
        <p:nvSpPr>
          <p:cNvPr id="90" name="Text Placeholder 4">
            <a:extLst>
              <a:ext uri="{FF2B5EF4-FFF2-40B4-BE49-F238E27FC236}">
                <a16:creationId xmlns:a16="http://schemas.microsoft.com/office/drawing/2014/main" id="{538E100F-93AC-4E8A-8B69-D760CF204C11}"/>
              </a:ext>
            </a:extLst>
          </p:cNvPr>
          <p:cNvSpPr>
            <a:spLocks noGrp="1"/>
          </p:cNvSpPr>
          <p:nvPr>
            <p:ph type="body" sz="quarter" idx="41" hasCustomPrompt="1"/>
          </p:nvPr>
        </p:nvSpPr>
        <p:spPr>
          <a:xfrm>
            <a:off x="5616594" y="2123302"/>
            <a:ext cx="3070206" cy="556679"/>
          </a:xfrm>
        </p:spPr>
        <p:txBody>
          <a:bodyPr anchor="ctr">
            <a:noAutofit/>
          </a:bodyPr>
          <a:lstStyle>
            <a:lvl1pPr marL="0" indent="0" algn="l">
              <a:buNone/>
              <a:defRPr sz="1800">
                <a:solidFill>
                  <a:schemeClr val="tx1"/>
                </a:solidFill>
              </a:defRPr>
            </a:lvl1pPr>
          </a:lstStyle>
          <a:p>
            <a:r>
              <a:rPr lang="en-US" dirty="0"/>
              <a:t>This is a sample text</a:t>
            </a:r>
          </a:p>
        </p:txBody>
      </p:sp>
      <p:sp>
        <p:nvSpPr>
          <p:cNvPr id="91" name="Text Placeholder 4">
            <a:extLst>
              <a:ext uri="{FF2B5EF4-FFF2-40B4-BE49-F238E27FC236}">
                <a16:creationId xmlns:a16="http://schemas.microsoft.com/office/drawing/2014/main" id="{CC205383-96D8-44FA-9CEE-5B834461428F}"/>
              </a:ext>
            </a:extLst>
          </p:cNvPr>
          <p:cNvSpPr>
            <a:spLocks noGrp="1"/>
          </p:cNvSpPr>
          <p:nvPr>
            <p:ph type="body" sz="quarter" idx="42" hasCustomPrompt="1"/>
          </p:nvPr>
        </p:nvSpPr>
        <p:spPr>
          <a:xfrm>
            <a:off x="5616594" y="2812281"/>
            <a:ext cx="3070206" cy="556679"/>
          </a:xfrm>
        </p:spPr>
        <p:txBody>
          <a:bodyPr anchor="ctr">
            <a:noAutofit/>
          </a:bodyPr>
          <a:lstStyle>
            <a:lvl1pPr marL="0" indent="0" algn="l">
              <a:buNone/>
              <a:defRPr sz="1800">
                <a:solidFill>
                  <a:schemeClr val="tx1"/>
                </a:solidFill>
              </a:defRPr>
            </a:lvl1pPr>
          </a:lstStyle>
          <a:p>
            <a:r>
              <a:rPr lang="en-US" dirty="0"/>
              <a:t>Insert your desired text here</a:t>
            </a:r>
          </a:p>
        </p:txBody>
      </p:sp>
      <p:sp>
        <p:nvSpPr>
          <p:cNvPr id="92" name="Text Placeholder 4">
            <a:extLst>
              <a:ext uri="{FF2B5EF4-FFF2-40B4-BE49-F238E27FC236}">
                <a16:creationId xmlns:a16="http://schemas.microsoft.com/office/drawing/2014/main" id="{A94082EF-B88E-4B61-83EE-AC555C7AE1DA}"/>
              </a:ext>
            </a:extLst>
          </p:cNvPr>
          <p:cNvSpPr>
            <a:spLocks noGrp="1"/>
          </p:cNvSpPr>
          <p:nvPr>
            <p:ph type="body" sz="quarter" idx="43" hasCustomPrompt="1"/>
          </p:nvPr>
        </p:nvSpPr>
        <p:spPr>
          <a:xfrm>
            <a:off x="5616594" y="3504736"/>
            <a:ext cx="3070206" cy="556679"/>
          </a:xfrm>
        </p:spPr>
        <p:txBody>
          <a:bodyPr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tx1"/>
                </a:solidFill>
              </a:defRPr>
            </a:lvl1pPr>
          </a:lstStyle>
          <a:p>
            <a:r>
              <a:rPr lang="en-US" dirty="0"/>
              <a:t>This is a sample text</a:t>
            </a:r>
          </a:p>
        </p:txBody>
      </p:sp>
      <p:sp>
        <p:nvSpPr>
          <p:cNvPr id="93" name="Text Placeholder 4">
            <a:extLst>
              <a:ext uri="{FF2B5EF4-FFF2-40B4-BE49-F238E27FC236}">
                <a16:creationId xmlns:a16="http://schemas.microsoft.com/office/drawing/2014/main" id="{0C08BA12-D121-4F1E-9EB1-1B3902F5BD58}"/>
              </a:ext>
            </a:extLst>
          </p:cNvPr>
          <p:cNvSpPr>
            <a:spLocks noGrp="1"/>
          </p:cNvSpPr>
          <p:nvPr>
            <p:ph type="body" sz="quarter" idx="44" hasCustomPrompt="1"/>
          </p:nvPr>
        </p:nvSpPr>
        <p:spPr>
          <a:xfrm>
            <a:off x="5616594" y="4200673"/>
            <a:ext cx="3070206" cy="556679"/>
          </a:xfrm>
        </p:spPr>
        <p:txBody>
          <a:bodyPr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Insert your desired text here</a:t>
            </a:r>
          </a:p>
        </p:txBody>
      </p:sp>
      <p:sp>
        <p:nvSpPr>
          <p:cNvPr id="94" name="Text Placeholder 4">
            <a:extLst>
              <a:ext uri="{FF2B5EF4-FFF2-40B4-BE49-F238E27FC236}">
                <a16:creationId xmlns:a16="http://schemas.microsoft.com/office/drawing/2014/main" id="{DA90FA8A-9DCC-4866-AE7C-DAFDCA51CAF1}"/>
              </a:ext>
            </a:extLst>
          </p:cNvPr>
          <p:cNvSpPr>
            <a:spLocks noGrp="1"/>
          </p:cNvSpPr>
          <p:nvPr>
            <p:ph type="body" sz="quarter" idx="45" hasCustomPrompt="1"/>
          </p:nvPr>
        </p:nvSpPr>
        <p:spPr>
          <a:xfrm>
            <a:off x="5616594" y="4893125"/>
            <a:ext cx="3070206" cy="556679"/>
          </a:xfrm>
        </p:spPr>
        <p:txBody>
          <a:bodyPr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tx1"/>
                </a:solidFill>
              </a:defRPr>
            </a:lvl1pPr>
          </a:lstStyle>
          <a:p>
            <a:r>
              <a:rPr lang="en-US" dirty="0"/>
              <a:t>This is a sample text</a:t>
            </a:r>
          </a:p>
        </p:txBody>
      </p:sp>
      <p:pic>
        <p:nvPicPr>
          <p:cNvPr id="3" name="Picture 2">
            <a:extLst>
              <a:ext uri="{FF2B5EF4-FFF2-40B4-BE49-F238E27FC236}">
                <a16:creationId xmlns:a16="http://schemas.microsoft.com/office/drawing/2014/main" id="{FED766DB-22F2-1C40-81AD-25EC6A8DDB12}"/>
              </a:ext>
            </a:extLst>
          </p:cNvPr>
          <p:cNvPicPr>
            <a:picLocks noChangeAspect="1"/>
          </p:cNvPicPr>
          <p:nvPr userDrawn="1"/>
        </p:nvPicPr>
        <p:blipFill>
          <a:blip r:embed="rId3"/>
          <a:stretch>
            <a:fillRect/>
          </a:stretch>
        </p:blipFill>
        <p:spPr>
          <a:xfrm>
            <a:off x="7806813" y="112618"/>
            <a:ext cx="1041400" cy="1003300"/>
          </a:xfrm>
          <a:prstGeom prst="rect">
            <a:avLst/>
          </a:prstGeom>
        </p:spPr>
      </p:pic>
    </p:spTree>
    <p:extLst>
      <p:ext uri="{BB962C8B-B14F-4D97-AF65-F5344CB8AC3E}">
        <p14:creationId xmlns:p14="http://schemas.microsoft.com/office/powerpoint/2010/main" val="29828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1/28/22</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1/28/22</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1/28/22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1/28/22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19C3329-FA09-8644-93DD-7846425B2230}"/>
              </a:ext>
            </a:extLst>
          </p:cNvPr>
          <p:cNvPicPr>
            <a:picLocks noChangeAspect="1"/>
          </p:cNvPicPr>
          <p:nvPr userDrawn="1"/>
        </p:nvPicPr>
        <p:blipFill>
          <a:blip r:embed="rId18"/>
          <a:stretch>
            <a:fillRect/>
          </a:stretch>
        </p:blipFill>
        <p:spPr>
          <a:xfrm>
            <a:off x="7848600" y="94534"/>
            <a:ext cx="1041400" cy="1003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 id="214748367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800600" y="1524000"/>
            <a:ext cx="3871912" cy="923164"/>
          </a:xfrm>
        </p:spPr>
        <p:txBody>
          <a:bodyPr>
            <a:noAutofit/>
          </a:bodyPr>
          <a:lstStyle/>
          <a:p>
            <a:endParaRPr lang="en-CA" sz="1600" dirty="0">
              <a:solidFill>
                <a:srgbClr val="941651"/>
              </a:solidFill>
              <a:latin typeface="+mj-lt"/>
            </a:endParaRPr>
          </a:p>
          <a:p>
            <a:endParaRPr lang="en-CA" sz="1600" dirty="0">
              <a:solidFill>
                <a:srgbClr val="941651"/>
              </a:solidFill>
              <a:latin typeface="+mj-lt"/>
            </a:endParaRPr>
          </a:p>
          <a:p>
            <a:r>
              <a:rPr lang="en-CA" sz="1600" dirty="0">
                <a:solidFill>
                  <a:srgbClr val="941651"/>
                </a:solidFill>
                <a:latin typeface="+mj-lt"/>
              </a:rPr>
              <a:t>El corazón del entendido adquiere sabiduría;</a:t>
            </a:r>
          </a:p>
          <a:p>
            <a:r>
              <a:rPr lang="en-CA" sz="1600" dirty="0">
                <a:solidFill>
                  <a:srgbClr val="941651"/>
                </a:solidFill>
                <a:latin typeface="+mj-lt"/>
              </a:rPr>
              <a:t>Y el oído de los sabios busca la ciencia.</a:t>
            </a:r>
          </a:p>
          <a:p>
            <a:pPr marL="0" lvl="0" indent="0" algn="ctr" eaLnBrk="0" fontAlgn="base" hangingPunct="0">
              <a:spcBef>
                <a:spcPct val="0"/>
              </a:spcBef>
              <a:spcAft>
                <a:spcPct val="0"/>
              </a:spcAft>
              <a:tabLst>
                <a:tab pos="2971800" algn="ctr"/>
                <a:tab pos="4476750" algn="r"/>
                <a:tab pos="5943600" algn="r"/>
              </a:tabLst>
            </a:pPr>
            <a:r>
              <a:rPr lang="es-AR" altLang="en-US" sz="1600" dirty="0">
                <a:solidFill>
                  <a:srgbClr val="941651"/>
                </a:solidFill>
                <a:latin typeface="+mj-lt"/>
                <a:cs typeface="Arial" pitchFamily="34" charset="0"/>
              </a:rPr>
              <a:t>	Proverbios 18:15</a:t>
            </a:r>
          </a:p>
        </p:txBody>
      </p:sp>
      <p:sp>
        <p:nvSpPr>
          <p:cNvPr id="5" name="Title 4"/>
          <p:cNvSpPr>
            <a:spLocks noGrp="1"/>
          </p:cNvSpPr>
          <p:nvPr>
            <p:ph type="title"/>
          </p:nvPr>
        </p:nvSpPr>
        <p:spPr>
          <a:xfrm>
            <a:off x="228600" y="3048000"/>
            <a:ext cx="7239000" cy="1828800"/>
          </a:xfrm>
        </p:spPr>
        <p:txBody>
          <a:bodyPr>
            <a:normAutofit/>
          </a:bodyPr>
          <a:lstStyle/>
          <a:p>
            <a:pPr algn="l"/>
            <a:r>
              <a:rPr lang="en-US" sz="2400" b="0" dirty="0">
                <a:solidFill>
                  <a:srgbClr val="7BCF27"/>
                </a:solidFill>
                <a:latin typeface="Calibri" pitchFamily="34" charset="0"/>
              </a:rPr>
              <a:t>Materia</a:t>
            </a:r>
            <a:br>
              <a:rPr lang="en-US" sz="2400" b="0" dirty="0">
                <a:solidFill>
                  <a:srgbClr val="7BCF27"/>
                </a:solidFill>
                <a:latin typeface="Calibri" pitchFamily="34" charset="0"/>
              </a:rPr>
            </a:br>
            <a:r>
              <a:rPr lang="es-ES_tradnl" sz="5600" b="0" dirty="0">
                <a:solidFill>
                  <a:prstClr val="white"/>
                </a:solidFill>
                <a:latin typeface="Calibri" pitchFamily="34" charset="0"/>
              </a:rPr>
              <a:t>Antropología Bíblica</a:t>
            </a:r>
            <a:endParaRPr lang="es-ES_tradnl" sz="5600" b="0" dirty="0"/>
          </a:p>
        </p:txBody>
      </p:sp>
      <p:sp>
        <p:nvSpPr>
          <p:cNvPr id="2" name="TextBox 1">
            <a:extLst>
              <a:ext uri="{FF2B5EF4-FFF2-40B4-BE49-F238E27FC236}">
                <a16:creationId xmlns:a16="http://schemas.microsoft.com/office/drawing/2014/main" id="{4D50BCCA-B56C-F64B-99E2-592C112F8890}"/>
              </a:ext>
            </a:extLst>
          </p:cNvPr>
          <p:cNvSpPr txBox="1"/>
          <p:nvPr/>
        </p:nvSpPr>
        <p:spPr>
          <a:xfrm>
            <a:off x="3657600" y="0"/>
            <a:ext cx="4648200" cy="1323439"/>
          </a:xfrm>
          <a:prstGeom prst="rect">
            <a:avLst/>
          </a:prstGeom>
          <a:noFill/>
        </p:spPr>
        <p:txBody>
          <a:bodyPr wrap="square" rtlCol="0">
            <a:spAutoFit/>
          </a:bodyPr>
          <a:lstStyle/>
          <a:p>
            <a:r>
              <a:rPr lang="es-ES_tradnl" sz="4000" b="1" dirty="0">
                <a:solidFill>
                  <a:srgbClr val="941651"/>
                </a:solidFill>
              </a:rPr>
              <a:t>Escuela de Teología</a:t>
            </a:r>
          </a:p>
          <a:p>
            <a:r>
              <a:rPr lang="es-ES_tradnl" sz="4000" b="1" dirty="0">
                <a:solidFill>
                  <a:srgbClr val="941651"/>
                </a:solidFill>
              </a:rPr>
              <a:t>Getsemaní</a:t>
            </a:r>
          </a:p>
        </p:txBody>
      </p:sp>
      <p:sp>
        <p:nvSpPr>
          <p:cNvPr id="8" name="TextBox 7">
            <a:extLst>
              <a:ext uri="{FF2B5EF4-FFF2-40B4-BE49-F238E27FC236}">
                <a16:creationId xmlns:a16="http://schemas.microsoft.com/office/drawing/2014/main" id="{0474B25D-04C1-7A4D-88E8-C3D32F4BFC23}"/>
              </a:ext>
            </a:extLst>
          </p:cNvPr>
          <p:cNvSpPr txBox="1"/>
          <p:nvPr/>
        </p:nvSpPr>
        <p:spPr>
          <a:xfrm>
            <a:off x="6897974" y="6019800"/>
            <a:ext cx="1950277" cy="369332"/>
          </a:xfrm>
          <a:prstGeom prst="rect">
            <a:avLst/>
          </a:prstGeom>
          <a:noFill/>
        </p:spPr>
        <p:txBody>
          <a:bodyPr wrap="none" rtlCol="0">
            <a:spAutoFit/>
          </a:bodyPr>
          <a:lstStyle/>
          <a:p>
            <a:r>
              <a:rPr lang="es-ES_tradnl" dirty="0">
                <a:solidFill>
                  <a:schemeClr val="bg1"/>
                </a:solidFill>
              </a:rPr>
              <a:t>Prof. Ismael Zuniga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2194-F61D-C44B-B476-3C039C398250}"/>
              </a:ext>
            </a:extLst>
          </p:cNvPr>
          <p:cNvSpPr>
            <a:spLocks noGrp="1"/>
          </p:cNvSpPr>
          <p:nvPr>
            <p:ph type="title"/>
          </p:nvPr>
        </p:nvSpPr>
        <p:spPr/>
        <p:txBody>
          <a:bodyPr/>
          <a:lstStyle/>
          <a:p>
            <a:r>
              <a:rPr lang="es-ES_tradnl" dirty="0"/>
              <a:t>A. No evolución de formas primitivas</a:t>
            </a:r>
          </a:p>
        </p:txBody>
      </p:sp>
      <p:sp>
        <p:nvSpPr>
          <p:cNvPr id="7" name="Content Placeholder 6">
            <a:extLst>
              <a:ext uri="{FF2B5EF4-FFF2-40B4-BE49-F238E27FC236}">
                <a16:creationId xmlns:a16="http://schemas.microsoft.com/office/drawing/2014/main" id="{8A4B0C3E-4A80-064A-8455-005344DE49EC}"/>
              </a:ext>
            </a:extLst>
          </p:cNvPr>
          <p:cNvSpPr>
            <a:spLocks noGrp="1"/>
          </p:cNvSpPr>
          <p:nvPr>
            <p:ph idx="1"/>
          </p:nvPr>
        </p:nvSpPr>
        <p:spPr>
          <a:xfrm>
            <a:off x="436180" y="1219200"/>
            <a:ext cx="8229600" cy="4525963"/>
          </a:xfrm>
        </p:spPr>
        <p:txBody>
          <a:bodyPr>
            <a:normAutofit fontScale="70000" lnSpcReduction="20000"/>
          </a:bodyPr>
          <a:lstStyle/>
          <a:p>
            <a:pPr marL="0" indent="0">
              <a:buNone/>
            </a:pPr>
            <a:r>
              <a:rPr lang="es-ES_tradnl" dirty="0">
                <a:solidFill>
                  <a:schemeClr val="tx1"/>
                </a:solidFill>
              </a:rPr>
              <a:t>La Biblia atribuye el origen del hombre a un acto de creación directa de Dios, “Y creo  Dios al hombre a su imagen …”</a:t>
            </a:r>
          </a:p>
          <a:p>
            <a:pPr marL="0" indent="0">
              <a:buNone/>
            </a:pPr>
            <a:endParaRPr lang="es-ES_tradnl" dirty="0">
              <a:solidFill>
                <a:schemeClr val="tx1"/>
              </a:solidFill>
            </a:endParaRPr>
          </a:p>
          <a:p>
            <a:pPr marL="0" indent="0">
              <a:buNone/>
            </a:pPr>
            <a:r>
              <a:rPr lang="es-ES_tradnl" dirty="0">
                <a:solidFill>
                  <a:schemeClr val="tx1"/>
                </a:solidFill>
              </a:rPr>
              <a:t> (</a:t>
            </a:r>
            <a:r>
              <a:rPr lang="es-ES_tradnl" dirty="0" err="1">
                <a:solidFill>
                  <a:schemeClr val="tx1"/>
                </a:solidFill>
              </a:rPr>
              <a:t>Gn</a:t>
            </a:r>
            <a:r>
              <a:rPr lang="es-ES_tradnl" dirty="0">
                <a:solidFill>
                  <a:schemeClr val="tx1"/>
                </a:solidFill>
              </a:rPr>
              <a:t>. 1:27). “Entonces Jehová  Dios formo  al hombre del polvo de la tierra, y soplo en su nariz aliento de vida, y fue el hombre un ser viviente” (</a:t>
            </a:r>
            <a:r>
              <a:rPr lang="es-ES_tradnl" dirty="0" err="1">
                <a:solidFill>
                  <a:schemeClr val="tx1"/>
                </a:solidFill>
              </a:rPr>
              <a:t>Gn</a:t>
            </a:r>
            <a:r>
              <a:rPr lang="es-ES_tradnl" dirty="0">
                <a:solidFill>
                  <a:schemeClr val="tx1"/>
                </a:solidFill>
              </a:rPr>
              <a:t>. 2:7). </a:t>
            </a:r>
          </a:p>
          <a:p>
            <a:pPr marL="0" indent="0">
              <a:buNone/>
            </a:pPr>
            <a:r>
              <a:rPr lang="es-ES_tradnl" dirty="0">
                <a:solidFill>
                  <a:schemeClr val="tx1"/>
                </a:solidFill>
              </a:rPr>
              <a:t>En nuestro sistema de educación publico, se le ensena a los alumnos que el hombre evoluciono  de animales primitivos, y que toda vida en una vasta expansión</a:t>
            </a:r>
          </a:p>
          <a:p>
            <a:pPr marL="0" indent="0">
              <a:buNone/>
            </a:pPr>
            <a:r>
              <a:rPr lang="es-ES_tradnl" dirty="0">
                <a:solidFill>
                  <a:schemeClr val="tx1"/>
                </a:solidFill>
              </a:rPr>
              <a:t>de tiempo vino de una  única forma de vida que surgió  de un origen desconocido.</a:t>
            </a:r>
          </a:p>
          <a:p>
            <a:pPr marL="0" indent="0">
              <a:buNone/>
            </a:pPr>
            <a:r>
              <a:rPr lang="es-ES_tradnl" dirty="0">
                <a:solidFill>
                  <a:schemeClr val="tx1"/>
                </a:solidFill>
              </a:rPr>
              <a:t>Maestros honestos admiten que la “teoría de evolución” es, en realidad, s lo una teoría o hipótesis avanzada para explicar orígenes</a:t>
            </a:r>
          </a:p>
          <a:p>
            <a:pPr marL="0" indent="0">
              <a:buNone/>
            </a:pPr>
            <a:r>
              <a:rPr lang="es-ES_tradnl" dirty="0">
                <a:solidFill>
                  <a:schemeClr val="tx1"/>
                </a:solidFill>
              </a:rPr>
              <a:t>sin introducir lo sobrenatural, lo cual la ciencia no puede estudiar</a:t>
            </a:r>
          </a:p>
          <a:p>
            <a:pPr marL="0" indent="0">
              <a:buNone/>
            </a:pPr>
            <a:endParaRPr lang="es-ES_tradnl" dirty="0"/>
          </a:p>
        </p:txBody>
      </p:sp>
    </p:spTree>
    <p:extLst>
      <p:ext uri="{BB962C8B-B14F-4D97-AF65-F5344CB8AC3E}">
        <p14:creationId xmlns:p14="http://schemas.microsoft.com/office/powerpoint/2010/main" val="76524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s-ES_tradnl" noProof="0"/>
              <a:t>Perspectivas alternativas</a:t>
            </a:r>
          </a:p>
        </p:txBody>
      </p:sp>
      <p:sp>
        <p:nvSpPr>
          <p:cNvPr id="122883" name="Rectangle 3"/>
          <p:cNvSpPr>
            <a:spLocks noGrp="1" noChangeArrowheads="1"/>
          </p:cNvSpPr>
          <p:nvPr>
            <p:ph type="body" idx="1"/>
          </p:nvPr>
        </p:nvSpPr>
        <p:spPr>
          <a:xfrm>
            <a:off x="228600" y="990600"/>
            <a:ext cx="6019800" cy="4953000"/>
          </a:xfrm>
        </p:spPr>
        <p:txBody>
          <a:bodyPr>
            <a:normAutofit fontScale="92500" lnSpcReduction="10000"/>
          </a:bodyPr>
          <a:lstStyle/>
          <a:p>
            <a:pPr marL="609600" indent="-609600">
              <a:buClr>
                <a:schemeClr val="tx1"/>
              </a:buClr>
              <a:buFontTx/>
              <a:buAutoNum type="arabicPeriod" startAt="2"/>
            </a:pPr>
            <a:r>
              <a:rPr lang="es-ES_tradnl" noProof="0" dirty="0"/>
              <a:t>Evolución Teísta</a:t>
            </a:r>
          </a:p>
          <a:p>
            <a:pPr marL="990600" lvl="1" indent="-533400">
              <a:buClr>
                <a:schemeClr val="tx1"/>
              </a:buClr>
            </a:pPr>
            <a:endParaRPr lang="es-ES_tradnl" noProof="0" dirty="0"/>
          </a:p>
          <a:p>
            <a:pPr marL="990600" lvl="1" indent="-533400">
              <a:buClr>
                <a:schemeClr val="tx1"/>
              </a:buClr>
            </a:pPr>
            <a:r>
              <a:rPr lang="es-ES_tradnl" noProof="0" dirty="0"/>
              <a:t>Enseña que las plantas, los animales, y el hombre gradualmente evolucionaron de formas más bajas, pero que Dios supervisó el proceso.</a:t>
            </a:r>
          </a:p>
          <a:p>
            <a:pPr marL="990600" lvl="1" indent="-533400">
              <a:buClr>
                <a:schemeClr val="tx1"/>
              </a:buClr>
            </a:pPr>
            <a:r>
              <a:rPr lang="es-ES_tradnl" noProof="0" dirty="0"/>
              <a:t>Normalmente aceptan las conclusiones de los científicos seculares.</a:t>
            </a:r>
          </a:p>
          <a:p>
            <a:pPr marL="990600" lvl="1" indent="-533400">
              <a:buClr>
                <a:schemeClr val="tx1"/>
              </a:buClr>
            </a:pPr>
            <a:endParaRPr lang="es-ES_tradnl" noProof="0" dirty="0"/>
          </a:p>
          <a:p>
            <a:pPr marL="990600" lvl="1" indent="-533400">
              <a:buClr>
                <a:schemeClr val="tx1"/>
              </a:buClr>
            </a:pPr>
            <a:r>
              <a:rPr lang="es-ES_tradnl" noProof="0" dirty="0"/>
              <a:t>Niega la historicidad de Adán y Eva.</a:t>
            </a:r>
          </a:p>
        </p:txBody>
      </p:sp>
      <p:pic>
        <p:nvPicPr>
          <p:cNvPr id="2" name="Picture 1">
            <a:extLst>
              <a:ext uri="{FF2B5EF4-FFF2-40B4-BE49-F238E27FC236}">
                <a16:creationId xmlns:a16="http://schemas.microsoft.com/office/drawing/2014/main" id="{6B6CC087-4D80-174D-A38A-19805E844611}"/>
              </a:ext>
            </a:extLst>
          </p:cNvPr>
          <p:cNvPicPr>
            <a:picLocks noChangeAspect="1"/>
          </p:cNvPicPr>
          <p:nvPr/>
        </p:nvPicPr>
        <p:blipFill>
          <a:blip r:embed="rId3"/>
          <a:stretch>
            <a:fillRect/>
          </a:stretch>
        </p:blipFill>
        <p:spPr>
          <a:xfrm>
            <a:off x="6019800" y="2209800"/>
            <a:ext cx="2717800" cy="2120900"/>
          </a:xfrm>
          <a:prstGeom prst="rect">
            <a:avLst/>
          </a:prstGeom>
        </p:spPr>
      </p:pic>
    </p:spTree>
    <p:extLst>
      <p:ext uri="{BB962C8B-B14F-4D97-AF65-F5344CB8AC3E}">
        <p14:creationId xmlns:p14="http://schemas.microsoft.com/office/powerpoint/2010/main" val="164162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609600" y="0"/>
            <a:ext cx="7772400" cy="868363"/>
          </a:xfrm>
        </p:spPr>
        <p:txBody>
          <a:bodyPr/>
          <a:lstStyle/>
          <a:p>
            <a:r>
              <a:rPr lang="es-ES_tradnl" noProof="0" dirty="0"/>
              <a:t>Perspectivas alternativas</a:t>
            </a:r>
          </a:p>
        </p:txBody>
      </p:sp>
      <p:sp>
        <p:nvSpPr>
          <p:cNvPr id="124931" name="Rectangle 1027"/>
          <p:cNvSpPr>
            <a:spLocks noGrp="1" noChangeArrowheads="1"/>
          </p:cNvSpPr>
          <p:nvPr>
            <p:ph type="body" idx="1"/>
          </p:nvPr>
        </p:nvSpPr>
        <p:spPr>
          <a:xfrm>
            <a:off x="228600" y="1066800"/>
            <a:ext cx="5181600" cy="5181600"/>
          </a:xfrm>
        </p:spPr>
        <p:txBody>
          <a:bodyPr/>
          <a:lstStyle/>
          <a:p>
            <a:pPr marL="609600" indent="-609600">
              <a:lnSpc>
                <a:spcPct val="90000"/>
              </a:lnSpc>
              <a:buClr>
                <a:schemeClr val="tx1"/>
              </a:buClr>
              <a:buFontTx/>
              <a:buAutoNum type="arabicPeriod" startAt="3"/>
            </a:pPr>
            <a:r>
              <a:rPr lang="es-ES_tradnl" noProof="0" dirty="0"/>
              <a:t>Creacionismo progresivo</a:t>
            </a:r>
          </a:p>
          <a:p>
            <a:pPr marL="609600" indent="-609600">
              <a:lnSpc>
                <a:spcPct val="90000"/>
              </a:lnSpc>
              <a:buClr>
                <a:schemeClr val="tx1"/>
              </a:buClr>
              <a:buFontTx/>
              <a:buAutoNum type="arabicPeriod" startAt="3"/>
            </a:pPr>
            <a:endParaRPr lang="es-ES_tradnl" noProof="0" dirty="0"/>
          </a:p>
          <a:p>
            <a:pPr marL="990600" lvl="1" indent="-533400">
              <a:lnSpc>
                <a:spcPct val="90000"/>
              </a:lnSpc>
              <a:buClr>
                <a:schemeClr val="tx1"/>
              </a:buClr>
            </a:pPr>
            <a:r>
              <a:rPr lang="es-ES_tradnl" noProof="0" dirty="0"/>
              <a:t>También se llama “la teoría de día-edad.”</a:t>
            </a:r>
          </a:p>
          <a:p>
            <a:pPr marL="990600" lvl="1" indent="-533400">
              <a:lnSpc>
                <a:spcPct val="90000"/>
              </a:lnSpc>
              <a:buClr>
                <a:schemeClr val="tx1"/>
              </a:buClr>
            </a:pPr>
            <a:r>
              <a:rPr lang="es-ES_tradnl" noProof="0" dirty="0"/>
              <a:t>Los seis días de la creación no son días de 24 horas; son edades.</a:t>
            </a:r>
          </a:p>
          <a:p>
            <a:pPr marL="990600" lvl="1" indent="-533400">
              <a:lnSpc>
                <a:spcPct val="90000"/>
              </a:lnSpc>
              <a:buClr>
                <a:schemeClr val="tx1"/>
              </a:buClr>
            </a:pPr>
            <a:r>
              <a:rPr lang="es-ES_tradnl" noProof="0" dirty="0"/>
              <a:t>Reconoce la creación directa del hombre por Dios.</a:t>
            </a:r>
          </a:p>
          <a:p>
            <a:pPr marL="990600" lvl="1" indent="-533400">
              <a:lnSpc>
                <a:spcPct val="90000"/>
              </a:lnSpc>
              <a:buClr>
                <a:srgbClr val="FFFF66"/>
              </a:buClr>
            </a:pPr>
            <a:endParaRPr lang="es-ES_tradnl" noProof="0" dirty="0"/>
          </a:p>
        </p:txBody>
      </p:sp>
      <p:pic>
        <p:nvPicPr>
          <p:cNvPr id="2" name="Picture 1">
            <a:extLst>
              <a:ext uri="{FF2B5EF4-FFF2-40B4-BE49-F238E27FC236}">
                <a16:creationId xmlns:a16="http://schemas.microsoft.com/office/drawing/2014/main" id="{8188BAE7-1289-584A-8637-BCEB34CBC357}"/>
              </a:ext>
            </a:extLst>
          </p:cNvPr>
          <p:cNvPicPr>
            <a:picLocks noChangeAspect="1"/>
          </p:cNvPicPr>
          <p:nvPr/>
        </p:nvPicPr>
        <p:blipFill>
          <a:blip r:embed="rId3"/>
          <a:stretch>
            <a:fillRect/>
          </a:stretch>
        </p:blipFill>
        <p:spPr>
          <a:xfrm>
            <a:off x="5715000" y="1524000"/>
            <a:ext cx="3124200" cy="3886200"/>
          </a:xfrm>
          <a:prstGeom prst="rect">
            <a:avLst/>
          </a:prstGeom>
          <a:ln>
            <a:noFill/>
          </a:ln>
          <a:effectLst>
            <a:softEdge rad="112500"/>
          </a:effectLst>
        </p:spPr>
      </p:pic>
    </p:spTree>
    <p:extLst>
      <p:ext uri="{BB962C8B-B14F-4D97-AF65-F5344CB8AC3E}">
        <p14:creationId xmlns:p14="http://schemas.microsoft.com/office/powerpoint/2010/main" val="134698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685800" y="0"/>
            <a:ext cx="7772400" cy="868363"/>
          </a:xfrm>
        </p:spPr>
        <p:txBody>
          <a:bodyPr/>
          <a:lstStyle/>
          <a:p>
            <a:r>
              <a:rPr lang="es-ES_tradnl" noProof="0" dirty="0"/>
              <a:t>Perspectivas alternativas</a:t>
            </a:r>
          </a:p>
        </p:txBody>
      </p:sp>
      <p:sp>
        <p:nvSpPr>
          <p:cNvPr id="124931" name="Rectangle 1027"/>
          <p:cNvSpPr>
            <a:spLocks noGrp="1" noChangeArrowheads="1"/>
          </p:cNvSpPr>
          <p:nvPr>
            <p:ph type="body" idx="1"/>
          </p:nvPr>
        </p:nvSpPr>
        <p:spPr>
          <a:xfrm>
            <a:off x="228600" y="1066800"/>
            <a:ext cx="8001000" cy="5181600"/>
          </a:xfrm>
        </p:spPr>
        <p:txBody>
          <a:bodyPr/>
          <a:lstStyle/>
          <a:p>
            <a:pPr marL="609600" indent="-609600">
              <a:lnSpc>
                <a:spcPct val="90000"/>
              </a:lnSpc>
              <a:buClr>
                <a:schemeClr val="tx1"/>
              </a:buClr>
              <a:buFontTx/>
              <a:buAutoNum type="arabicPeriod" startAt="3"/>
            </a:pPr>
            <a:r>
              <a:rPr lang="es-ES_tradnl" noProof="0" dirty="0"/>
              <a:t>Creacionismo progresivo</a:t>
            </a:r>
          </a:p>
          <a:p>
            <a:pPr marL="990600" lvl="1" indent="-533400">
              <a:lnSpc>
                <a:spcPct val="90000"/>
              </a:lnSpc>
              <a:buClr>
                <a:schemeClr val="tx1"/>
              </a:buClr>
            </a:pPr>
            <a:r>
              <a:rPr lang="es-ES_tradnl" noProof="0" dirty="0"/>
              <a:t>Problemas:</a:t>
            </a:r>
          </a:p>
          <a:p>
            <a:pPr marL="1371600" lvl="2" indent="-457200">
              <a:lnSpc>
                <a:spcPct val="90000"/>
              </a:lnSpc>
              <a:buClr>
                <a:schemeClr val="tx1"/>
              </a:buClr>
            </a:pPr>
            <a:r>
              <a:rPr lang="es-ES_tradnl" noProof="0" dirty="0"/>
              <a:t>Había muerte antes de la caída. Romanos 5:12.</a:t>
            </a:r>
          </a:p>
          <a:p>
            <a:pPr marL="1371600" lvl="2" indent="-457200">
              <a:lnSpc>
                <a:spcPct val="90000"/>
              </a:lnSpc>
              <a:buClr>
                <a:schemeClr val="tx1"/>
              </a:buClr>
            </a:pPr>
            <a:r>
              <a:rPr lang="es-ES_tradnl" noProof="0" dirty="0"/>
              <a:t>Ex 20:11 – “</a:t>
            </a:r>
            <a:r>
              <a:rPr lang="es-ES_tradnl" b="1" noProof="0" dirty="0"/>
              <a:t>Porque en seis días hizo Jehová los cielos y la tierra, el mar, y todas las cosas que en ellos hay, y reposó en el séptimo día; por tanto, Jehová bendijo el día de reposo y lo santificó.”</a:t>
            </a:r>
          </a:p>
          <a:p>
            <a:pPr marL="1371600" lvl="2" indent="-457200">
              <a:lnSpc>
                <a:spcPct val="90000"/>
              </a:lnSpc>
              <a:buClr>
                <a:schemeClr val="tx1"/>
              </a:buClr>
            </a:pPr>
            <a:r>
              <a:rPr lang="es-ES_tradnl" noProof="0" dirty="0"/>
              <a:t>El origen de la semana. No tiene nada que ver con ciclos de cuerpos celestiales.</a:t>
            </a:r>
          </a:p>
          <a:p>
            <a:pPr marL="1371600" lvl="2" indent="-457200">
              <a:lnSpc>
                <a:spcPct val="90000"/>
              </a:lnSpc>
              <a:buClr>
                <a:schemeClr val="tx1"/>
              </a:buClr>
            </a:pPr>
            <a:r>
              <a:rPr lang="es-ES_tradnl" noProof="0" dirty="0"/>
              <a:t>El patrón de la semana: ¿Cuánto tiempo descansamos, entonces?</a:t>
            </a:r>
          </a:p>
          <a:p>
            <a:pPr marL="1371600" lvl="2" indent="-457200">
              <a:lnSpc>
                <a:spcPct val="90000"/>
              </a:lnSpc>
              <a:buClr>
                <a:srgbClr val="FFFF66"/>
              </a:buClr>
            </a:pPr>
            <a:endParaRPr lang="es-ES_tradnl" noProof="0" dirty="0"/>
          </a:p>
        </p:txBody>
      </p:sp>
    </p:spTree>
    <p:extLst>
      <p:ext uri="{BB962C8B-B14F-4D97-AF65-F5344CB8AC3E}">
        <p14:creationId xmlns:p14="http://schemas.microsoft.com/office/powerpoint/2010/main" val="304180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p:txBody>
          <a:bodyPr/>
          <a:lstStyle/>
          <a:p>
            <a:r>
              <a:rPr lang="es-ES_tradnl" noProof="0"/>
              <a:t>Perspectivas alternativas</a:t>
            </a:r>
          </a:p>
        </p:txBody>
      </p:sp>
      <p:sp>
        <p:nvSpPr>
          <p:cNvPr id="126979" name="Rectangle 1027"/>
          <p:cNvSpPr>
            <a:spLocks noGrp="1" noChangeArrowheads="1"/>
          </p:cNvSpPr>
          <p:nvPr>
            <p:ph type="body" idx="1"/>
          </p:nvPr>
        </p:nvSpPr>
        <p:spPr>
          <a:xfrm>
            <a:off x="152400" y="1066800"/>
            <a:ext cx="6324600" cy="4953000"/>
          </a:xfrm>
        </p:spPr>
        <p:txBody>
          <a:bodyPr>
            <a:normAutofit fontScale="92500"/>
          </a:bodyPr>
          <a:lstStyle/>
          <a:p>
            <a:pPr marL="609600" indent="-609600">
              <a:lnSpc>
                <a:spcPct val="90000"/>
              </a:lnSpc>
              <a:buClr>
                <a:schemeClr val="tx1"/>
              </a:buClr>
              <a:buFontTx/>
              <a:buAutoNum type="arabicPeriod" startAt="4"/>
            </a:pPr>
            <a:r>
              <a:rPr lang="es-ES_tradnl" noProof="0" dirty="0"/>
              <a:t>Teoría de </a:t>
            </a:r>
            <a:r>
              <a:rPr lang="es-ES_tradnl" dirty="0"/>
              <a:t>la brecha (intervalo)</a:t>
            </a:r>
            <a:endParaRPr lang="es-ES_tradnl" noProof="0" dirty="0"/>
          </a:p>
          <a:p>
            <a:pPr marL="990600" lvl="1" indent="-533400">
              <a:lnSpc>
                <a:spcPct val="90000"/>
              </a:lnSpc>
              <a:buClr>
                <a:schemeClr val="tx1"/>
              </a:buClr>
            </a:pPr>
            <a:endParaRPr lang="es-ES_tradnl" noProof="0" dirty="0"/>
          </a:p>
          <a:p>
            <a:pPr marL="990600" lvl="1" indent="-533400">
              <a:lnSpc>
                <a:spcPct val="90000"/>
              </a:lnSpc>
              <a:buClr>
                <a:schemeClr val="tx1"/>
              </a:buClr>
            </a:pPr>
            <a:r>
              <a:rPr lang="es-ES_tradnl" noProof="0" dirty="0"/>
              <a:t>Pasaron millones de años entre Génesis 1:1 y 1:2</a:t>
            </a:r>
          </a:p>
          <a:p>
            <a:pPr marL="990600" lvl="1" indent="-533400">
              <a:lnSpc>
                <a:spcPct val="90000"/>
              </a:lnSpc>
              <a:buClr>
                <a:schemeClr val="tx1"/>
              </a:buClr>
            </a:pPr>
            <a:endParaRPr lang="es-ES_tradnl" sz="1600" noProof="0" dirty="0"/>
          </a:p>
          <a:p>
            <a:pPr marL="990600" lvl="1" indent="-533400">
              <a:lnSpc>
                <a:spcPct val="90000"/>
              </a:lnSpc>
              <a:buClr>
                <a:schemeClr val="tx1"/>
              </a:buClr>
            </a:pPr>
            <a:r>
              <a:rPr lang="es-ES_tradnl" noProof="0" dirty="0"/>
              <a:t>Había una creación original.</a:t>
            </a:r>
          </a:p>
          <a:p>
            <a:pPr marL="990600" lvl="1" indent="-533400">
              <a:lnSpc>
                <a:spcPct val="90000"/>
              </a:lnSpc>
              <a:buClr>
                <a:schemeClr val="tx1"/>
              </a:buClr>
            </a:pPr>
            <a:endParaRPr lang="es-ES_tradnl" sz="1600" noProof="0" dirty="0"/>
          </a:p>
          <a:p>
            <a:pPr marL="990600" lvl="1" indent="-533400">
              <a:lnSpc>
                <a:spcPct val="90000"/>
              </a:lnSpc>
              <a:buClr>
                <a:schemeClr val="tx1"/>
              </a:buClr>
            </a:pPr>
            <a:r>
              <a:rPr lang="es-ES_tradnl" noProof="0" dirty="0"/>
              <a:t>A causa del pecado de Satanás, legó de ser caos (</a:t>
            </a:r>
            <a:r>
              <a:rPr lang="es-ES_tradnl" b="1" noProof="0" dirty="0"/>
              <a:t>desordenada y vacía).</a:t>
            </a:r>
            <a:endParaRPr lang="es-ES_tradnl" noProof="0" dirty="0"/>
          </a:p>
          <a:p>
            <a:pPr marL="990600" lvl="1" indent="-533400">
              <a:lnSpc>
                <a:spcPct val="90000"/>
              </a:lnSpc>
              <a:buClr>
                <a:schemeClr val="tx1"/>
              </a:buClr>
            </a:pPr>
            <a:endParaRPr lang="es-ES_tradnl" sz="1600" noProof="0" dirty="0"/>
          </a:p>
          <a:p>
            <a:pPr marL="990600" lvl="1" indent="-533400">
              <a:lnSpc>
                <a:spcPct val="90000"/>
              </a:lnSpc>
              <a:buClr>
                <a:schemeClr val="tx1"/>
              </a:buClr>
            </a:pPr>
            <a:r>
              <a:rPr lang="es-ES_tradnl" noProof="0" dirty="0"/>
              <a:t>Problema: </a:t>
            </a:r>
          </a:p>
          <a:p>
            <a:pPr marL="1390650" lvl="2" indent="-533400">
              <a:lnSpc>
                <a:spcPct val="90000"/>
              </a:lnSpc>
              <a:buClr>
                <a:schemeClr val="tx1"/>
              </a:buClr>
            </a:pPr>
            <a:r>
              <a:rPr lang="es-ES_tradnl" noProof="0" dirty="0"/>
              <a:t>La muerte antes de Adán. (Romanos5:12)</a:t>
            </a:r>
          </a:p>
        </p:txBody>
      </p:sp>
      <p:pic>
        <p:nvPicPr>
          <p:cNvPr id="5" name="Picture 4">
            <a:extLst>
              <a:ext uri="{FF2B5EF4-FFF2-40B4-BE49-F238E27FC236}">
                <a16:creationId xmlns:a16="http://schemas.microsoft.com/office/drawing/2014/main" id="{5AF73FEA-0E61-F94B-B6D4-6AD00AC226F4}"/>
              </a:ext>
            </a:extLst>
          </p:cNvPr>
          <p:cNvPicPr>
            <a:picLocks noChangeAspect="1"/>
          </p:cNvPicPr>
          <p:nvPr/>
        </p:nvPicPr>
        <p:blipFill>
          <a:blip r:embed="rId3"/>
          <a:stretch>
            <a:fillRect/>
          </a:stretch>
        </p:blipFill>
        <p:spPr>
          <a:xfrm>
            <a:off x="6096000" y="1447800"/>
            <a:ext cx="2626806" cy="2209800"/>
          </a:xfrm>
          <a:prstGeom prst="rect">
            <a:avLst/>
          </a:prstGeom>
          <a:ln>
            <a:noFill/>
          </a:ln>
          <a:effectLst>
            <a:softEdge rad="112500"/>
          </a:effectLst>
        </p:spPr>
      </p:pic>
    </p:spTree>
    <p:extLst>
      <p:ext uri="{BB962C8B-B14F-4D97-AF65-F5344CB8AC3E}">
        <p14:creationId xmlns:p14="http://schemas.microsoft.com/office/powerpoint/2010/main" val="349824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26"/>
          <p:cNvSpPr>
            <a:spLocks noGrp="1" noChangeArrowheads="1"/>
          </p:cNvSpPr>
          <p:nvPr>
            <p:ph type="title"/>
          </p:nvPr>
        </p:nvSpPr>
        <p:spPr/>
        <p:txBody>
          <a:bodyPr/>
          <a:lstStyle/>
          <a:p>
            <a:r>
              <a:rPr lang="es-ES_tradnl" noProof="0"/>
              <a:t>Perspectivas alternativas</a:t>
            </a:r>
          </a:p>
        </p:txBody>
      </p:sp>
      <p:sp>
        <p:nvSpPr>
          <p:cNvPr id="129027" name="Rectangle 1027"/>
          <p:cNvSpPr>
            <a:spLocks noGrp="1" noChangeArrowheads="1"/>
          </p:cNvSpPr>
          <p:nvPr>
            <p:ph type="body" idx="1"/>
          </p:nvPr>
        </p:nvSpPr>
        <p:spPr/>
        <p:txBody>
          <a:bodyPr/>
          <a:lstStyle/>
          <a:p>
            <a:pPr marL="609600" indent="-609600">
              <a:buClr>
                <a:schemeClr val="tx1"/>
              </a:buClr>
              <a:buFontTx/>
              <a:buAutoNum type="arabicPeriod" startAt="5"/>
            </a:pPr>
            <a:r>
              <a:rPr lang="es-ES_tradnl" noProof="0" dirty="0"/>
              <a:t>Días de 24 horas literales.</a:t>
            </a:r>
          </a:p>
          <a:p>
            <a:pPr marL="990600" lvl="1" indent="-533400">
              <a:buClr>
                <a:schemeClr val="tx1"/>
              </a:buClr>
            </a:pPr>
            <a:r>
              <a:rPr lang="es-ES_tradnl" noProof="0" dirty="0"/>
              <a:t>Dios literalmente creó el mundo en 6 días.</a:t>
            </a:r>
          </a:p>
          <a:p>
            <a:pPr marL="990600" lvl="1" indent="-533400">
              <a:buClr>
                <a:schemeClr val="tx1"/>
              </a:buClr>
            </a:pPr>
            <a:r>
              <a:rPr lang="es-ES_tradnl" noProof="0" dirty="0"/>
              <a:t>La tierra tiene como 10,000 años o menos.  </a:t>
            </a:r>
          </a:p>
          <a:p>
            <a:pPr marL="990600" lvl="1" indent="-533400">
              <a:buClr>
                <a:schemeClr val="tx1"/>
              </a:buClr>
            </a:pPr>
            <a:r>
              <a:rPr lang="es-ES_tradnl" noProof="0" dirty="0"/>
              <a:t>Las formas geológicas se formaron en el diluvio.</a:t>
            </a:r>
          </a:p>
          <a:p>
            <a:pPr marL="990600" lvl="1" indent="-533400">
              <a:buClr>
                <a:schemeClr val="tx1"/>
              </a:buClr>
            </a:pPr>
            <a:r>
              <a:rPr lang="es-ES_tradnl" noProof="0" dirty="0"/>
              <a:t>Dios creó al hombre directamente.</a:t>
            </a:r>
          </a:p>
          <a:p>
            <a:pPr marL="990600" lvl="1" indent="-533400">
              <a:buClr>
                <a:schemeClr val="tx1"/>
              </a:buClr>
            </a:pPr>
            <a:r>
              <a:rPr lang="es-ES_tradnl" noProof="0" dirty="0"/>
              <a:t>El hombre es único.</a:t>
            </a:r>
          </a:p>
          <a:p>
            <a:pPr marL="990600" lvl="1" indent="-533400">
              <a:buClr>
                <a:schemeClr val="tx1"/>
              </a:buClr>
            </a:pPr>
            <a:r>
              <a:rPr lang="es-ES_tradnl" i="1" u="sng" noProof="0" dirty="0"/>
              <a:t>Cabe mejor con los datos bíblicos.</a:t>
            </a:r>
          </a:p>
        </p:txBody>
      </p:sp>
    </p:spTree>
    <p:extLst>
      <p:ext uri="{BB962C8B-B14F-4D97-AF65-F5344CB8AC3E}">
        <p14:creationId xmlns:p14="http://schemas.microsoft.com/office/powerpoint/2010/main" val="3816894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ADD8-502F-7948-A56F-2947F08D5A95}"/>
              </a:ext>
            </a:extLst>
          </p:cNvPr>
          <p:cNvSpPr>
            <a:spLocks noGrp="1"/>
          </p:cNvSpPr>
          <p:nvPr>
            <p:ph type="title"/>
          </p:nvPr>
        </p:nvSpPr>
        <p:spPr/>
        <p:txBody>
          <a:bodyPr/>
          <a:lstStyle/>
          <a:p>
            <a:r>
              <a:rPr lang="es-ES_tradnl" dirty="0"/>
              <a:t>Conclusión:  nuestra postura</a:t>
            </a:r>
          </a:p>
        </p:txBody>
      </p:sp>
      <p:sp>
        <p:nvSpPr>
          <p:cNvPr id="4" name="Rectangle 3">
            <a:extLst>
              <a:ext uri="{FF2B5EF4-FFF2-40B4-BE49-F238E27FC236}">
                <a16:creationId xmlns:a16="http://schemas.microsoft.com/office/drawing/2014/main" id="{35E28F57-A6F4-904F-BF45-AC3513B6589A}"/>
              </a:ext>
            </a:extLst>
          </p:cNvPr>
          <p:cNvSpPr/>
          <p:nvPr/>
        </p:nvSpPr>
        <p:spPr>
          <a:xfrm>
            <a:off x="436180" y="1143000"/>
            <a:ext cx="6248400" cy="5016758"/>
          </a:xfrm>
          <a:prstGeom prst="rect">
            <a:avLst/>
          </a:prstGeom>
        </p:spPr>
        <p:txBody>
          <a:bodyPr wrap="square">
            <a:spAutoFit/>
          </a:bodyPr>
          <a:lstStyle/>
          <a:p>
            <a:r>
              <a:rPr lang="es-ES_tradnl" sz="2000" dirty="0">
                <a:latin typeface="Times" pitchFamily="2" charset="0"/>
              </a:rPr>
              <a:t>La mas poderosa evidencia hacia la creación y en contra de la evolución, en nuestra opinión, se halla en evidencias</a:t>
            </a:r>
          </a:p>
          <a:p>
            <a:r>
              <a:rPr lang="es-ES_tradnl" sz="2000" dirty="0">
                <a:latin typeface="Times" pitchFamily="2" charset="0"/>
              </a:rPr>
              <a:t>especificas de un diseño </a:t>
            </a:r>
            <a:r>
              <a:rPr lang="es-ES_tradnl" sz="2000" u="sng" dirty="0">
                <a:latin typeface="Times" pitchFamily="2" charset="0"/>
              </a:rPr>
              <a:t>inteligente y con propósito. </a:t>
            </a:r>
          </a:p>
          <a:p>
            <a:endParaRPr lang="es-ES_tradnl" sz="2000" dirty="0">
              <a:latin typeface="Times" pitchFamily="2" charset="0"/>
            </a:endParaRPr>
          </a:p>
          <a:p>
            <a:r>
              <a:rPr lang="es-ES_tradnl" sz="2000" dirty="0">
                <a:latin typeface="Times" pitchFamily="2" charset="0"/>
              </a:rPr>
              <a:t>Esta evidencia esta a nuestro alrededor y es algo</a:t>
            </a:r>
          </a:p>
          <a:p>
            <a:r>
              <a:rPr lang="es-ES_tradnl" sz="2000" dirty="0">
                <a:latin typeface="Times" pitchFamily="2" charset="0"/>
              </a:rPr>
              <a:t>que el laico al igual que el científico pueden apreciar. </a:t>
            </a:r>
          </a:p>
          <a:p>
            <a:endParaRPr lang="es-ES_tradnl" sz="2000" dirty="0">
              <a:latin typeface="Times" pitchFamily="2" charset="0"/>
            </a:endParaRPr>
          </a:p>
          <a:p>
            <a:r>
              <a:rPr lang="es-ES_tradnl" sz="2000" dirty="0">
                <a:latin typeface="Times" pitchFamily="2" charset="0"/>
              </a:rPr>
              <a:t>Los autores de “La Explicación de la Creación” aceptan</a:t>
            </a:r>
          </a:p>
          <a:p>
            <a:r>
              <a:rPr lang="es-ES_tradnl" sz="2000" dirty="0">
                <a:latin typeface="Times" pitchFamily="2" charset="0"/>
              </a:rPr>
              <a:t>la declaración de que la Biblia es la palabra de Dios.</a:t>
            </a:r>
          </a:p>
          <a:p>
            <a:endParaRPr lang="es-ES_tradnl" sz="2000" dirty="0">
              <a:latin typeface="Times" pitchFamily="2" charset="0"/>
            </a:endParaRPr>
          </a:p>
          <a:p>
            <a:r>
              <a:rPr lang="es-ES_tradnl" sz="2000" dirty="0">
                <a:latin typeface="Times" pitchFamily="2" charset="0"/>
              </a:rPr>
              <a:t> Estos aceptan, los capítulos de apertura de Génesis, por</a:t>
            </a:r>
          </a:p>
          <a:p>
            <a:r>
              <a:rPr lang="es-ES_tradnl" sz="2000" dirty="0">
                <a:latin typeface="Times" pitchFamily="2" charset="0"/>
              </a:rPr>
              <a:t>lo tanto, los consideran como verdaderos al hecho científico. </a:t>
            </a:r>
          </a:p>
          <a:p>
            <a:endParaRPr lang="es-ES_tradnl" sz="2000" dirty="0">
              <a:latin typeface="Times" pitchFamily="2" charset="0"/>
            </a:endParaRPr>
          </a:p>
          <a:p>
            <a:r>
              <a:rPr lang="es-ES_tradnl" sz="2000" dirty="0">
                <a:latin typeface="Times" pitchFamily="2" charset="0"/>
              </a:rPr>
              <a:t>Este es su postulado fundamental y no dan ninguna</a:t>
            </a:r>
          </a:p>
          <a:p>
            <a:r>
              <a:rPr lang="es-ES_tradnl" sz="2000" dirty="0">
                <a:latin typeface="Times" pitchFamily="2" charset="0"/>
              </a:rPr>
              <a:t>disculpa por ello.</a:t>
            </a:r>
            <a:endParaRPr lang="es-ES_tradnl" sz="2000" dirty="0">
              <a:effectLst/>
              <a:latin typeface="Times" pitchFamily="2" charset="0"/>
            </a:endParaRPr>
          </a:p>
        </p:txBody>
      </p:sp>
    </p:spTree>
    <p:extLst>
      <p:ext uri="{BB962C8B-B14F-4D97-AF65-F5344CB8AC3E}">
        <p14:creationId xmlns:p14="http://schemas.microsoft.com/office/powerpoint/2010/main" val="1555416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7C5D-AC97-DC4D-8AFC-84C1CF4CB7F6}"/>
              </a:ext>
            </a:extLst>
          </p:cNvPr>
          <p:cNvSpPr>
            <a:spLocks noGrp="1"/>
          </p:cNvSpPr>
          <p:nvPr>
            <p:ph type="title"/>
          </p:nvPr>
        </p:nvSpPr>
        <p:spPr/>
        <p:txBody>
          <a:bodyPr/>
          <a:lstStyle/>
          <a:p>
            <a:r>
              <a:rPr lang="es-ES_tradnl" dirty="0"/>
              <a:t>B.  Existe por creación Especial</a:t>
            </a:r>
          </a:p>
        </p:txBody>
      </p:sp>
      <p:sp>
        <p:nvSpPr>
          <p:cNvPr id="5" name="Rectangle 4">
            <a:extLst>
              <a:ext uri="{FF2B5EF4-FFF2-40B4-BE49-F238E27FC236}">
                <a16:creationId xmlns:a16="http://schemas.microsoft.com/office/drawing/2014/main" id="{7065A9D2-8BE2-B24A-8264-691A1555964A}"/>
              </a:ext>
            </a:extLst>
          </p:cNvPr>
          <p:cNvSpPr/>
          <p:nvPr/>
        </p:nvSpPr>
        <p:spPr>
          <a:xfrm>
            <a:off x="436180" y="2114118"/>
            <a:ext cx="5507420" cy="3539430"/>
          </a:xfrm>
          <a:prstGeom prst="rect">
            <a:avLst/>
          </a:prstGeom>
        </p:spPr>
        <p:txBody>
          <a:bodyPr wrap="square">
            <a:spAutoFit/>
          </a:bodyPr>
          <a:lstStyle/>
          <a:p>
            <a:r>
              <a:rPr lang="es-ES_tradnl" sz="2800" dirty="0"/>
              <a:t>• </a:t>
            </a:r>
            <a:r>
              <a:rPr lang="es-ES_tradnl" sz="2800" b="1" i="1" dirty="0"/>
              <a:t>bara</a:t>
            </a:r>
            <a:r>
              <a:rPr lang="es-ES_tradnl" sz="2800" dirty="0"/>
              <a:t>—5:1 definida como “la producción o ejecución de algo nuevo, raro y maravilloso.”</a:t>
            </a:r>
          </a:p>
          <a:p>
            <a:r>
              <a:rPr lang="es-ES_tradnl" sz="2800" dirty="0"/>
              <a:t>• </a:t>
            </a:r>
            <a:r>
              <a:rPr lang="es-ES_tradnl" sz="2800" b="1" i="1" dirty="0"/>
              <a:t>asah</a:t>
            </a:r>
            <a:r>
              <a:rPr lang="es-ES_tradnl" sz="2800" dirty="0"/>
              <a:t>— v26 que significa “formar, construir, preparar, edificar.”</a:t>
            </a:r>
          </a:p>
          <a:p>
            <a:r>
              <a:rPr lang="es-ES_tradnl" sz="2800" dirty="0"/>
              <a:t>• </a:t>
            </a:r>
            <a:r>
              <a:rPr lang="es-ES_tradnl" sz="2800" b="1" i="1" dirty="0"/>
              <a:t>yatsar</a:t>
            </a:r>
            <a:r>
              <a:rPr lang="es-ES_tradnl" sz="2800" dirty="0"/>
              <a:t>—v27que significa “formar o modelar” (como un alfarero formando vasijas).</a:t>
            </a:r>
          </a:p>
        </p:txBody>
      </p:sp>
      <p:pic>
        <p:nvPicPr>
          <p:cNvPr id="6" name="Picture 5">
            <a:extLst>
              <a:ext uri="{FF2B5EF4-FFF2-40B4-BE49-F238E27FC236}">
                <a16:creationId xmlns:a16="http://schemas.microsoft.com/office/drawing/2014/main" id="{8BCEA5D6-509C-D540-8DCF-0014C8945A75}"/>
              </a:ext>
            </a:extLst>
          </p:cNvPr>
          <p:cNvPicPr>
            <a:picLocks noChangeAspect="1"/>
          </p:cNvPicPr>
          <p:nvPr/>
        </p:nvPicPr>
        <p:blipFill>
          <a:blip r:embed="rId3"/>
          <a:stretch>
            <a:fillRect/>
          </a:stretch>
        </p:blipFill>
        <p:spPr>
          <a:xfrm>
            <a:off x="5834364" y="2010202"/>
            <a:ext cx="3151672" cy="3150513"/>
          </a:xfrm>
          <a:prstGeom prst="rect">
            <a:avLst/>
          </a:prstGeom>
          <a:ln>
            <a:noFill/>
          </a:ln>
          <a:effectLst>
            <a:softEdge rad="112500"/>
          </a:effectLst>
        </p:spPr>
      </p:pic>
      <p:sp>
        <p:nvSpPr>
          <p:cNvPr id="7" name="TextBox 6">
            <a:extLst>
              <a:ext uri="{FF2B5EF4-FFF2-40B4-BE49-F238E27FC236}">
                <a16:creationId xmlns:a16="http://schemas.microsoft.com/office/drawing/2014/main" id="{1C28A13C-2652-8E49-92DD-D9ACDC74883E}"/>
              </a:ext>
            </a:extLst>
          </p:cNvPr>
          <p:cNvSpPr txBox="1"/>
          <p:nvPr/>
        </p:nvSpPr>
        <p:spPr>
          <a:xfrm>
            <a:off x="252931" y="932646"/>
            <a:ext cx="8769517" cy="1384995"/>
          </a:xfrm>
          <a:prstGeom prst="rect">
            <a:avLst/>
          </a:prstGeom>
          <a:noFill/>
        </p:spPr>
        <p:txBody>
          <a:bodyPr wrap="none" rtlCol="0">
            <a:spAutoFit/>
          </a:bodyPr>
          <a:lstStyle/>
          <a:p>
            <a:r>
              <a:rPr lang="es-ES_tradnl" sz="2800" dirty="0"/>
              <a:t>Tres palabras hebreas son usadas en los capítulos </a:t>
            </a:r>
          </a:p>
          <a:p>
            <a:r>
              <a:rPr lang="es-ES_tradnl" sz="2800" dirty="0"/>
              <a:t>uno y dos de Génesis para describir la creación del hombre</a:t>
            </a:r>
            <a:r>
              <a:rPr lang="en-CA" sz="2800" dirty="0"/>
              <a:t>:</a:t>
            </a:r>
          </a:p>
          <a:p>
            <a:endParaRPr lang="es-ES_tradnl" sz="2800" dirty="0"/>
          </a:p>
        </p:txBody>
      </p:sp>
    </p:spTree>
    <p:extLst>
      <p:ext uri="{BB962C8B-B14F-4D97-AF65-F5344CB8AC3E}">
        <p14:creationId xmlns:p14="http://schemas.microsoft.com/office/powerpoint/2010/main" val="283350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D588-E147-4E49-9E54-E07886FCA2B3}"/>
              </a:ext>
            </a:extLst>
          </p:cNvPr>
          <p:cNvSpPr>
            <a:spLocks noGrp="1"/>
          </p:cNvSpPr>
          <p:nvPr>
            <p:ph type="title"/>
          </p:nvPr>
        </p:nvSpPr>
        <p:spPr>
          <a:xfrm>
            <a:off x="442452" y="304800"/>
            <a:ext cx="8403020" cy="685800"/>
          </a:xfrm>
        </p:spPr>
        <p:txBody>
          <a:bodyPr>
            <a:normAutofit fontScale="90000"/>
          </a:bodyPr>
          <a:lstStyle/>
          <a:p>
            <a:r>
              <a:rPr lang="en-CA" sz="2700" b="1" dirty="0">
                <a:solidFill>
                  <a:schemeClr val="tx1"/>
                </a:solidFill>
              </a:rPr>
              <a:t>II. EL HOMBRE ES EL RESULTADO DEL PROPOSITO DIVINO</a:t>
            </a:r>
            <a:br>
              <a:rPr lang="en-CA" sz="3200" dirty="0">
                <a:solidFill>
                  <a:schemeClr val="tx1"/>
                </a:solidFill>
              </a:rPr>
            </a:br>
            <a:endParaRPr lang="es-ES_tradnl" dirty="0"/>
          </a:p>
        </p:txBody>
      </p:sp>
      <p:sp>
        <p:nvSpPr>
          <p:cNvPr id="3" name="Content Placeholder 2">
            <a:extLst>
              <a:ext uri="{FF2B5EF4-FFF2-40B4-BE49-F238E27FC236}">
                <a16:creationId xmlns:a16="http://schemas.microsoft.com/office/drawing/2014/main" id="{3E2EEE54-6BFC-A244-A5F5-BCF6EB8FAE23}"/>
              </a:ext>
            </a:extLst>
          </p:cNvPr>
          <p:cNvSpPr>
            <a:spLocks noGrp="1"/>
          </p:cNvSpPr>
          <p:nvPr>
            <p:ph idx="1"/>
          </p:nvPr>
        </p:nvSpPr>
        <p:spPr>
          <a:xfrm>
            <a:off x="152400" y="990600"/>
            <a:ext cx="5181600" cy="5105400"/>
          </a:xfrm>
        </p:spPr>
        <p:txBody>
          <a:bodyPr>
            <a:normAutofit fontScale="62500" lnSpcReduction="20000"/>
          </a:bodyPr>
          <a:lstStyle/>
          <a:p>
            <a:pPr marL="0" indent="0">
              <a:buNone/>
            </a:pPr>
            <a:r>
              <a:rPr lang="es-ES_tradnl" sz="4000" b="1" dirty="0">
                <a:solidFill>
                  <a:schemeClr val="tx1"/>
                </a:solidFill>
              </a:rPr>
              <a:t>A. El consejo de la trinidad.</a:t>
            </a:r>
          </a:p>
          <a:p>
            <a:pPr marL="0" indent="0">
              <a:buNone/>
            </a:pPr>
            <a:endParaRPr lang="es-ES_tradnl" sz="4000" dirty="0">
              <a:solidFill>
                <a:schemeClr val="tx1"/>
              </a:solidFill>
            </a:endParaRPr>
          </a:p>
          <a:p>
            <a:pPr marL="0" indent="0">
              <a:buNone/>
            </a:pPr>
            <a:r>
              <a:rPr lang="es-ES_tradnl" sz="4000" dirty="0">
                <a:solidFill>
                  <a:schemeClr val="tx1"/>
                </a:solidFill>
              </a:rPr>
              <a:t>El hombre no fue creado en la misma forma que </a:t>
            </a:r>
            <a:r>
              <a:rPr lang="es-ES_tradnl" sz="4000" u="sng" dirty="0">
                <a:solidFill>
                  <a:schemeClr val="tx1"/>
                </a:solidFill>
              </a:rPr>
              <a:t>las criaturas primitivas</a:t>
            </a:r>
            <a:r>
              <a:rPr lang="es-ES_tradnl" sz="4000" dirty="0">
                <a:solidFill>
                  <a:schemeClr val="tx1"/>
                </a:solidFill>
              </a:rPr>
              <a:t>. </a:t>
            </a:r>
          </a:p>
          <a:p>
            <a:pPr marL="0" indent="0">
              <a:buNone/>
            </a:pPr>
            <a:endParaRPr lang="es-ES_tradnl" sz="4000" dirty="0">
              <a:solidFill>
                <a:schemeClr val="tx1"/>
              </a:solidFill>
            </a:endParaRPr>
          </a:p>
          <a:p>
            <a:pPr marL="0" indent="0">
              <a:buNone/>
            </a:pPr>
            <a:r>
              <a:rPr lang="es-ES_tradnl" sz="4000" dirty="0">
                <a:solidFill>
                  <a:schemeClr val="tx1"/>
                </a:solidFill>
              </a:rPr>
              <a:t>Estas fueron creadas como resultado de la orden dada por Dios. Dios primero formó al hombre de la tierra, luego sopló dentro de él su aliento divino. </a:t>
            </a:r>
          </a:p>
          <a:p>
            <a:pPr marL="0" indent="0">
              <a:buNone/>
            </a:pPr>
            <a:r>
              <a:rPr lang="es-ES_tradnl" sz="4000" dirty="0">
                <a:solidFill>
                  <a:schemeClr val="tx1"/>
                </a:solidFill>
              </a:rPr>
              <a:t>Hubo algo de Dios mismo soplado dentro del hombre, demostrando que él estaba destinado a ser especial para el Creador sobre toda otra criatura terrestre.</a:t>
            </a:r>
          </a:p>
          <a:p>
            <a:pPr marL="0" indent="0">
              <a:buNone/>
            </a:pPr>
            <a:endParaRPr lang="es-ES_tradnl" dirty="0"/>
          </a:p>
        </p:txBody>
      </p:sp>
      <p:pic>
        <p:nvPicPr>
          <p:cNvPr id="4" name="Picture 3">
            <a:extLst>
              <a:ext uri="{FF2B5EF4-FFF2-40B4-BE49-F238E27FC236}">
                <a16:creationId xmlns:a16="http://schemas.microsoft.com/office/drawing/2014/main" id="{77081425-DF55-D74D-AE1A-C56484136A2E}"/>
              </a:ext>
            </a:extLst>
          </p:cNvPr>
          <p:cNvPicPr>
            <a:picLocks noChangeAspect="1"/>
          </p:cNvPicPr>
          <p:nvPr/>
        </p:nvPicPr>
        <p:blipFill>
          <a:blip r:embed="rId3"/>
          <a:stretch>
            <a:fillRect/>
          </a:stretch>
        </p:blipFill>
        <p:spPr>
          <a:xfrm>
            <a:off x="5308600" y="1981200"/>
            <a:ext cx="3624282" cy="2331244"/>
          </a:xfrm>
          <a:prstGeom prst="rect">
            <a:avLst/>
          </a:prstGeom>
        </p:spPr>
      </p:pic>
    </p:spTree>
    <p:extLst>
      <p:ext uri="{BB962C8B-B14F-4D97-AF65-F5344CB8AC3E}">
        <p14:creationId xmlns:p14="http://schemas.microsoft.com/office/powerpoint/2010/main" val="272090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92BE-CD65-BC48-AE95-465C1A911CB1}"/>
              </a:ext>
            </a:extLst>
          </p:cNvPr>
          <p:cNvSpPr>
            <a:spLocks noGrp="1"/>
          </p:cNvSpPr>
          <p:nvPr>
            <p:ph type="title"/>
          </p:nvPr>
        </p:nvSpPr>
        <p:spPr/>
        <p:txBody>
          <a:bodyPr/>
          <a:lstStyle/>
          <a:p>
            <a:r>
              <a:rPr lang="es-ES_tradnl" sz="3200" b="1" dirty="0">
                <a:solidFill>
                  <a:schemeClr val="tx1"/>
                </a:solidFill>
              </a:rPr>
              <a:t>A. El consejo de la trinidad</a:t>
            </a:r>
            <a:endParaRPr lang="es-ES_tradnl" dirty="0"/>
          </a:p>
        </p:txBody>
      </p:sp>
      <p:sp>
        <p:nvSpPr>
          <p:cNvPr id="3" name="Content Placeholder 2">
            <a:extLst>
              <a:ext uri="{FF2B5EF4-FFF2-40B4-BE49-F238E27FC236}">
                <a16:creationId xmlns:a16="http://schemas.microsoft.com/office/drawing/2014/main" id="{5069B927-DCB3-F848-9B0F-7155E63623DA}"/>
              </a:ext>
            </a:extLst>
          </p:cNvPr>
          <p:cNvSpPr>
            <a:spLocks noGrp="1"/>
          </p:cNvSpPr>
          <p:nvPr>
            <p:ph idx="1"/>
          </p:nvPr>
        </p:nvSpPr>
        <p:spPr>
          <a:xfrm>
            <a:off x="685800" y="1143000"/>
            <a:ext cx="5105400" cy="4525963"/>
          </a:xfrm>
        </p:spPr>
        <p:txBody>
          <a:bodyPr/>
          <a:lstStyle/>
          <a:p>
            <a:pPr marL="0" indent="0">
              <a:buNone/>
            </a:pPr>
            <a:r>
              <a:rPr lang="es-ES_tradnl" b="1" baseline="30000" dirty="0"/>
              <a:t>26 </a:t>
            </a:r>
            <a:r>
              <a:rPr lang="es-ES_tradnl" dirty="0"/>
              <a:t>Entonces dijo Dios: </a:t>
            </a:r>
            <a:r>
              <a:rPr lang="es-ES_tradnl" u="sng" dirty="0"/>
              <a:t>Hagamos</a:t>
            </a:r>
            <a:r>
              <a:rPr lang="es-ES_tradnl" dirty="0"/>
              <a:t> al hombre a nuestra imagen, conforme a nuestra semejanza; y señoree en los peces del mar, en las aves de los cielos, en las bestias, en toda la tierra, y en todo animal que se arrastra sobre la tierra.</a:t>
            </a:r>
          </a:p>
        </p:txBody>
      </p:sp>
      <p:pic>
        <p:nvPicPr>
          <p:cNvPr id="4" name="Picture 3">
            <a:extLst>
              <a:ext uri="{FF2B5EF4-FFF2-40B4-BE49-F238E27FC236}">
                <a16:creationId xmlns:a16="http://schemas.microsoft.com/office/drawing/2014/main" id="{D7D9ED96-D7FC-EA41-8514-97AF8CA093B1}"/>
              </a:ext>
            </a:extLst>
          </p:cNvPr>
          <p:cNvPicPr>
            <a:picLocks noChangeAspect="1"/>
          </p:cNvPicPr>
          <p:nvPr/>
        </p:nvPicPr>
        <p:blipFill>
          <a:blip r:embed="rId3"/>
          <a:stretch>
            <a:fillRect/>
          </a:stretch>
        </p:blipFill>
        <p:spPr>
          <a:xfrm>
            <a:off x="6019800" y="1600200"/>
            <a:ext cx="2590800" cy="3429000"/>
          </a:xfrm>
          <a:prstGeom prst="rect">
            <a:avLst/>
          </a:prstGeom>
          <a:ln>
            <a:noFill/>
          </a:ln>
          <a:effectLst>
            <a:softEdge rad="112500"/>
          </a:effectLst>
        </p:spPr>
      </p:pic>
    </p:spTree>
    <p:extLst>
      <p:ext uri="{BB962C8B-B14F-4D97-AF65-F5344CB8AC3E}">
        <p14:creationId xmlns:p14="http://schemas.microsoft.com/office/powerpoint/2010/main" val="13091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D3A5-3C0F-4241-9D96-065A09C02CEB}"/>
              </a:ext>
            </a:extLst>
          </p:cNvPr>
          <p:cNvSpPr>
            <a:spLocks noGrp="1"/>
          </p:cNvSpPr>
          <p:nvPr>
            <p:ph type="title"/>
          </p:nvPr>
        </p:nvSpPr>
        <p:spPr>
          <a:xfrm>
            <a:off x="-1752600" y="0"/>
            <a:ext cx="8229600" cy="1143000"/>
          </a:xfrm>
        </p:spPr>
        <p:txBody>
          <a:bodyPr/>
          <a:lstStyle/>
          <a:p>
            <a:r>
              <a:rPr lang="es-ES_tradnl" dirty="0"/>
              <a:t>Aprenderemos: </a:t>
            </a:r>
          </a:p>
        </p:txBody>
      </p:sp>
      <p:sp>
        <p:nvSpPr>
          <p:cNvPr id="4" name="Text Placeholder 3">
            <a:extLst>
              <a:ext uri="{FF2B5EF4-FFF2-40B4-BE49-F238E27FC236}">
                <a16:creationId xmlns:a16="http://schemas.microsoft.com/office/drawing/2014/main" id="{CB61D908-653B-4567-89BF-48863CFBFCB5}"/>
              </a:ext>
            </a:extLst>
          </p:cNvPr>
          <p:cNvSpPr>
            <a:spLocks noGrp="1"/>
          </p:cNvSpPr>
          <p:nvPr>
            <p:ph type="body" sz="quarter" idx="37"/>
          </p:nvPr>
        </p:nvSpPr>
        <p:spPr/>
        <p:txBody>
          <a:bodyPr/>
          <a:lstStyle/>
          <a:p>
            <a:r>
              <a:rPr lang="en-US" dirty="0"/>
              <a:t>3</a:t>
            </a:r>
            <a:endParaRPr lang="fr-CA" dirty="0"/>
          </a:p>
        </p:txBody>
      </p:sp>
      <p:sp>
        <p:nvSpPr>
          <p:cNvPr id="5" name="Text Placeholder 4">
            <a:extLst>
              <a:ext uri="{FF2B5EF4-FFF2-40B4-BE49-F238E27FC236}">
                <a16:creationId xmlns:a16="http://schemas.microsoft.com/office/drawing/2014/main" id="{1A4964D9-4F32-4619-9018-9A9949B09EDA}"/>
              </a:ext>
            </a:extLst>
          </p:cNvPr>
          <p:cNvSpPr>
            <a:spLocks noGrp="1"/>
          </p:cNvSpPr>
          <p:nvPr>
            <p:ph type="body" sz="quarter" idx="38"/>
          </p:nvPr>
        </p:nvSpPr>
        <p:spPr/>
        <p:txBody>
          <a:bodyPr/>
          <a:lstStyle/>
          <a:p>
            <a:r>
              <a:rPr lang="en-US" dirty="0"/>
              <a:t>4</a:t>
            </a:r>
            <a:endParaRPr lang="fr-CA" dirty="0"/>
          </a:p>
        </p:txBody>
      </p:sp>
      <p:sp>
        <p:nvSpPr>
          <p:cNvPr id="6" name="Text Placeholder 5">
            <a:extLst>
              <a:ext uri="{FF2B5EF4-FFF2-40B4-BE49-F238E27FC236}">
                <a16:creationId xmlns:a16="http://schemas.microsoft.com/office/drawing/2014/main" id="{0624F069-2E1F-49AD-BE3C-02275A13B404}"/>
              </a:ext>
            </a:extLst>
          </p:cNvPr>
          <p:cNvSpPr>
            <a:spLocks noGrp="1"/>
          </p:cNvSpPr>
          <p:nvPr>
            <p:ph type="body" sz="quarter" idx="39"/>
          </p:nvPr>
        </p:nvSpPr>
        <p:spPr/>
        <p:txBody>
          <a:bodyPr/>
          <a:lstStyle/>
          <a:p>
            <a:r>
              <a:rPr lang="en-US" dirty="0"/>
              <a:t>5</a:t>
            </a:r>
            <a:endParaRPr lang="fr-CA" dirty="0"/>
          </a:p>
        </p:txBody>
      </p:sp>
      <p:sp>
        <p:nvSpPr>
          <p:cNvPr id="7" name="Text Placeholder 6">
            <a:extLst>
              <a:ext uri="{FF2B5EF4-FFF2-40B4-BE49-F238E27FC236}">
                <a16:creationId xmlns:a16="http://schemas.microsoft.com/office/drawing/2014/main" id="{D19836A5-DE97-4C17-B6A4-C253BA8E1ECA}"/>
              </a:ext>
            </a:extLst>
          </p:cNvPr>
          <p:cNvSpPr>
            <a:spLocks noGrp="1"/>
          </p:cNvSpPr>
          <p:nvPr>
            <p:ph type="body" sz="quarter" idx="40"/>
          </p:nvPr>
        </p:nvSpPr>
        <p:spPr/>
        <p:txBody>
          <a:bodyPr/>
          <a:lstStyle/>
          <a:p>
            <a:r>
              <a:rPr lang="en-US" dirty="0"/>
              <a:t>6</a:t>
            </a:r>
            <a:endParaRPr lang="fr-CA" dirty="0"/>
          </a:p>
        </p:txBody>
      </p:sp>
      <p:sp>
        <p:nvSpPr>
          <p:cNvPr id="8" name="Text Placeholder 7">
            <a:extLst>
              <a:ext uri="{FF2B5EF4-FFF2-40B4-BE49-F238E27FC236}">
                <a16:creationId xmlns:a16="http://schemas.microsoft.com/office/drawing/2014/main" id="{DA2467D1-584C-406F-923B-034559B21D52}"/>
              </a:ext>
            </a:extLst>
          </p:cNvPr>
          <p:cNvSpPr>
            <a:spLocks noGrp="1"/>
          </p:cNvSpPr>
          <p:nvPr>
            <p:ph type="body" sz="quarter" idx="41"/>
          </p:nvPr>
        </p:nvSpPr>
        <p:spPr>
          <a:xfrm>
            <a:off x="5583711" y="1475216"/>
            <a:ext cx="3070206" cy="556679"/>
          </a:xfrm>
        </p:spPr>
        <p:txBody>
          <a:bodyPr/>
          <a:lstStyle/>
          <a:p>
            <a:r>
              <a:rPr lang="en-US" dirty="0"/>
              <a:t> </a:t>
            </a:r>
            <a:r>
              <a:rPr lang="es-ES_tradnl" dirty="0"/>
              <a:t>Creado por Dios</a:t>
            </a:r>
          </a:p>
        </p:txBody>
      </p:sp>
      <p:sp>
        <p:nvSpPr>
          <p:cNvPr id="9" name="Text Placeholder 8">
            <a:extLst>
              <a:ext uri="{FF2B5EF4-FFF2-40B4-BE49-F238E27FC236}">
                <a16:creationId xmlns:a16="http://schemas.microsoft.com/office/drawing/2014/main" id="{41C763CD-12A6-4EB0-BF7B-B8979E2FC1BA}"/>
              </a:ext>
            </a:extLst>
          </p:cNvPr>
          <p:cNvSpPr>
            <a:spLocks noGrp="1"/>
          </p:cNvSpPr>
          <p:nvPr>
            <p:ph type="body" sz="quarter" idx="42"/>
          </p:nvPr>
        </p:nvSpPr>
        <p:spPr>
          <a:xfrm>
            <a:off x="5564328" y="2161261"/>
            <a:ext cx="3070206" cy="556679"/>
          </a:xfrm>
        </p:spPr>
        <p:txBody>
          <a:bodyPr/>
          <a:lstStyle/>
          <a:p>
            <a:r>
              <a:rPr lang="es-ES_tradnl" dirty="0"/>
              <a:t>Su Propósito divino</a:t>
            </a:r>
          </a:p>
        </p:txBody>
      </p:sp>
      <p:sp>
        <p:nvSpPr>
          <p:cNvPr id="10" name="Text Placeholder 9">
            <a:extLst>
              <a:ext uri="{FF2B5EF4-FFF2-40B4-BE49-F238E27FC236}">
                <a16:creationId xmlns:a16="http://schemas.microsoft.com/office/drawing/2014/main" id="{527DF365-DB74-4A68-9F15-38A079EA34C7}"/>
              </a:ext>
            </a:extLst>
          </p:cNvPr>
          <p:cNvSpPr>
            <a:spLocks noGrp="1"/>
          </p:cNvSpPr>
          <p:nvPr>
            <p:ph type="body" sz="quarter" idx="43"/>
          </p:nvPr>
        </p:nvSpPr>
        <p:spPr>
          <a:xfrm>
            <a:off x="5520813" y="2863984"/>
            <a:ext cx="3070206" cy="556679"/>
          </a:xfrm>
        </p:spPr>
        <p:txBody>
          <a:bodyPr/>
          <a:lstStyle/>
          <a:p>
            <a:r>
              <a:rPr lang="en-US" dirty="0"/>
              <a:t>Imagen de Dios</a:t>
            </a:r>
            <a:endParaRPr lang="fr-CA" dirty="0"/>
          </a:p>
        </p:txBody>
      </p:sp>
      <p:sp>
        <p:nvSpPr>
          <p:cNvPr id="11" name="Text Placeholder 10">
            <a:extLst>
              <a:ext uri="{FF2B5EF4-FFF2-40B4-BE49-F238E27FC236}">
                <a16:creationId xmlns:a16="http://schemas.microsoft.com/office/drawing/2014/main" id="{EEDA1744-FF51-493F-AC10-FEBDD6D34913}"/>
              </a:ext>
            </a:extLst>
          </p:cNvPr>
          <p:cNvSpPr>
            <a:spLocks noGrp="1"/>
          </p:cNvSpPr>
          <p:nvPr>
            <p:ph type="body" sz="quarter" idx="44"/>
          </p:nvPr>
        </p:nvSpPr>
        <p:spPr>
          <a:xfrm>
            <a:off x="5583711" y="3504736"/>
            <a:ext cx="3070206" cy="556679"/>
          </a:xfrm>
        </p:spPr>
        <p:txBody>
          <a:bodyPr/>
          <a:lstStyle/>
          <a:p>
            <a:r>
              <a:rPr lang="es-ES_tradnl" dirty="0"/>
              <a:t>Como alma Viviente</a:t>
            </a:r>
          </a:p>
        </p:txBody>
      </p:sp>
      <p:sp>
        <p:nvSpPr>
          <p:cNvPr id="12" name="Text Placeholder 11">
            <a:extLst>
              <a:ext uri="{FF2B5EF4-FFF2-40B4-BE49-F238E27FC236}">
                <a16:creationId xmlns:a16="http://schemas.microsoft.com/office/drawing/2014/main" id="{62F5EB16-795E-4FEB-BC9F-23602ED72488}"/>
              </a:ext>
            </a:extLst>
          </p:cNvPr>
          <p:cNvSpPr>
            <a:spLocks noGrp="1"/>
          </p:cNvSpPr>
          <p:nvPr>
            <p:ph type="body" sz="quarter" idx="45"/>
          </p:nvPr>
        </p:nvSpPr>
        <p:spPr>
          <a:xfrm>
            <a:off x="5601019" y="4143181"/>
            <a:ext cx="3070206" cy="556679"/>
          </a:xfrm>
        </p:spPr>
        <p:txBody>
          <a:bodyPr/>
          <a:lstStyle/>
          <a:p>
            <a:r>
              <a:rPr lang="es-ES_tradnl" dirty="0"/>
              <a:t>Y su estado primitivo</a:t>
            </a:r>
          </a:p>
        </p:txBody>
      </p:sp>
      <p:sp>
        <p:nvSpPr>
          <p:cNvPr id="16" name="TextBox 15">
            <a:extLst>
              <a:ext uri="{FF2B5EF4-FFF2-40B4-BE49-F238E27FC236}">
                <a16:creationId xmlns:a16="http://schemas.microsoft.com/office/drawing/2014/main" id="{29CB38E8-510E-C24B-899D-FC6F5B90523A}"/>
              </a:ext>
            </a:extLst>
          </p:cNvPr>
          <p:cNvSpPr txBox="1"/>
          <p:nvPr/>
        </p:nvSpPr>
        <p:spPr>
          <a:xfrm>
            <a:off x="4225270" y="707560"/>
            <a:ext cx="2536592" cy="646331"/>
          </a:xfrm>
          <a:prstGeom prst="rect">
            <a:avLst/>
          </a:prstGeom>
          <a:noFill/>
        </p:spPr>
        <p:txBody>
          <a:bodyPr wrap="none" rtlCol="0">
            <a:spAutoFit/>
          </a:bodyPr>
          <a:lstStyle/>
          <a:p>
            <a:r>
              <a:rPr lang="es-ES_tradnl" sz="3600" dirty="0"/>
              <a:t>El hombre….</a:t>
            </a:r>
          </a:p>
        </p:txBody>
      </p:sp>
      <p:sp>
        <p:nvSpPr>
          <p:cNvPr id="18" name="Oval 17">
            <a:extLst>
              <a:ext uri="{FF2B5EF4-FFF2-40B4-BE49-F238E27FC236}">
                <a16:creationId xmlns:a16="http://schemas.microsoft.com/office/drawing/2014/main" id="{A0673EDF-3E1E-9F4C-BCBE-F597F44B6BA0}"/>
              </a:ext>
            </a:extLst>
          </p:cNvPr>
          <p:cNvSpPr/>
          <p:nvPr/>
        </p:nvSpPr>
        <p:spPr>
          <a:xfrm>
            <a:off x="5066623" y="1440789"/>
            <a:ext cx="417510" cy="586623"/>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1</a:t>
            </a:r>
          </a:p>
        </p:txBody>
      </p:sp>
      <p:sp>
        <p:nvSpPr>
          <p:cNvPr id="19" name="TextBox 18">
            <a:extLst>
              <a:ext uri="{FF2B5EF4-FFF2-40B4-BE49-F238E27FC236}">
                <a16:creationId xmlns:a16="http://schemas.microsoft.com/office/drawing/2014/main" id="{7A64DE99-EF1E-724D-B56D-A3F2B3D946A5}"/>
              </a:ext>
            </a:extLst>
          </p:cNvPr>
          <p:cNvSpPr txBox="1"/>
          <p:nvPr/>
        </p:nvSpPr>
        <p:spPr>
          <a:xfrm>
            <a:off x="5621764" y="4977471"/>
            <a:ext cx="1106072" cy="369332"/>
          </a:xfrm>
          <a:prstGeom prst="rect">
            <a:avLst/>
          </a:prstGeom>
          <a:noFill/>
        </p:spPr>
        <p:txBody>
          <a:bodyPr wrap="none" rtlCol="0">
            <a:spAutoFit/>
          </a:bodyPr>
          <a:lstStyle/>
          <a:p>
            <a:r>
              <a:rPr lang="es-ES_tradnl" dirty="0"/>
              <a:t>Y su caída</a:t>
            </a:r>
          </a:p>
        </p:txBody>
      </p:sp>
      <p:sp>
        <p:nvSpPr>
          <p:cNvPr id="20" name="Oval 19">
            <a:extLst>
              <a:ext uri="{FF2B5EF4-FFF2-40B4-BE49-F238E27FC236}">
                <a16:creationId xmlns:a16="http://schemas.microsoft.com/office/drawing/2014/main" id="{44BB736A-185E-4F42-B64E-8C95D6C39CF2}"/>
              </a:ext>
            </a:extLst>
          </p:cNvPr>
          <p:cNvSpPr/>
          <p:nvPr/>
        </p:nvSpPr>
        <p:spPr>
          <a:xfrm>
            <a:off x="5066623" y="5535044"/>
            <a:ext cx="381471" cy="56095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7</a:t>
            </a:r>
          </a:p>
        </p:txBody>
      </p:sp>
      <p:sp>
        <p:nvSpPr>
          <p:cNvPr id="21" name="TextBox 20">
            <a:extLst>
              <a:ext uri="{FF2B5EF4-FFF2-40B4-BE49-F238E27FC236}">
                <a16:creationId xmlns:a16="http://schemas.microsoft.com/office/drawing/2014/main" id="{719EA1C6-1091-9949-901E-81726A2CE160}"/>
              </a:ext>
            </a:extLst>
          </p:cNvPr>
          <p:cNvSpPr txBox="1"/>
          <p:nvPr/>
        </p:nvSpPr>
        <p:spPr>
          <a:xfrm>
            <a:off x="5621764" y="5589367"/>
            <a:ext cx="2101344" cy="369332"/>
          </a:xfrm>
          <a:prstGeom prst="rect">
            <a:avLst/>
          </a:prstGeom>
          <a:noFill/>
        </p:spPr>
        <p:txBody>
          <a:bodyPr wrap="none" rtlCol="0">
            <a:spAutoFit/>
          </a:bodyPr>
          <a:lstStyle/>
          <a:p>
            <a:r>
              <a:rPr lang="es-ES_tradnl" dirty="0"/>
              <a:t>Y el estado de gracia</a:t>
            </a:r>
          </a:p>
        </p:txBody>
      </p:sp>
      <p:sp>
        <p:nvSpPr>
          <p:cNvPr id="24" name="TextBox 23">
            <a:extLst>
              <a:ext uri="{FF2B5EF4-FFF2-40B4-BE49-F238E27FC236}">
                <a16:creationId xmlns:a16="http://schemas.microsoft.com/office/drawing/2014/main" id="{FE6A6261-259A-BF47-9137-6657A94879D2}"/>
              </a:ext>
            </a:extLst>
          </p:cNvPr>
          <p:cNvSpPr txBox="1"/>
          <p:nvPr/>
        </p:nvSpPr>
        <p:spPr>
          <a:xfrm>
            <a:off x="5124535" y="2201280"/>
            <a:ext cx="314510" cy="400110"/>
          </a:xfrm>
          <a:prstGeom prst="rect">
            <a:avLst/>
          </a:prstGeom>
          <a:noFill/>
        </p:spPr>
        <p:txBody>
          <a:bodyPr wrap="none" rtlCol="0">
            <a:spAutoFit/>
          </a:bodyPr>
          <a:lstStyle/>
          <a:p>
            <a:r>
              <a:rPr lang="es-ES_tradnl" sz="2000" dirty="0">
                <a:solidFill>
                  <a:schemeClr val="bg1"/>
                </a:solidFill>
              </a:rPr>
              <a:t>2</a:t>
            </a:r>
          </a:p>
        </p:txBody>
      </p:sp>
      <p:pic>
        <p:nvPicPr>
          <p:cNvPr id="28" name="Picture 27">
            <a:extLst>
              <a:ext uri="{FF2B5EF4-FFF2-40B4-BE49-F238E27FC236}">
                <a16:creationId xmlns:a16="http://schemas.microsoft.com/office/drawing/2014/main" id="{F22BB056-3243-1E4C-BC28-D2398059C0C6}"/>
              </a:ext>
            </a:extLst>
          </p:cNvPr>
          <p:cNvPicPr>
            <a:picLocks noChangeAspect="1"/>
          </p:cNvPicPr>
          <p:nvPr/>
        </p:nvPicPr>
        <p:blipFill>
          <a:blip r:embed="rId3"/>
          <a:stretch>
            <a:fillRect/>
          </a:stretch>
        </p:blipFill>
        <p:spPr>
          <a:xfrm>
            <a:off x="1524000" y="2401335"/>
            <a:ext cx="2501640" cy="2356017"/>
          </a:xfrm>
          <a:prstGeom prst="rect">
            <a:avLst/>
          </a:prstGeom>
        </p:spPr>
      </p:pic>
    </p:spTree>
    <p:extLst>
      <p:ext uri="{BB962C8B-B14F-4D97-AF65-F5344CB8AC3E}">
        <p14:creationId xmlns:p14="http://schemas.microsoft.com/office/powerpoint/2010/main" val="258089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C486-AFE7-DA4B-9276-1E9ABC030B23}"/>
              </a:ext>
            </a:extLst>
          </p:cNvPr>
          <p:cNvSpPr>
            <a:spLocks noGrp="1"/>
          </p:cNvSpPr>
          <p:nvPr>
            <p:ph type="title"/>
          </p:nvPr>
        </p:nvSpPr>
        <p:spPr/>
        <p:txBody>
          <a:bodyPr/>
          <a:lstStyle/>
          <a:p>
            <a:r>
              <a:rPr lang="es-ES_tradnl" dirty="0"/>
              <a:t>La obra del propósito creador de Dios.</a:t>
            </a:r>
          </a:p>
        </p:txBody>
      </p:sp>
      <p:sp>
        <p:nvSpPr>
          <p:cNvPr id="3" name="Content Placeholder 2">
            <a:extLst>
              <a:ext uri="{FF2B5EF4-FFF2-40B4-BE49-F238E27FC236}">
                <a16:creationId xmlns:a16="http://schemas.microsoft.com/office/drawing/2014/main" id="{27709755-F0C6-504E-B539-F5907017AEFC}"/>
              </a:ext>
            </a:extLst>
          </p:cNvPr>
          <p:cNvSpPr>
            <a:spLocks noGrp="1"/>
          </p:cNvSpPr>
          <p:nvPr>
            <p:ph idx="1"/>
          </p:nvPr>
        </p:nvSpPr>
        <p:spPr>
          <a:xfrm>
            <a:off x="436180" y="1371600"/>
            <a:ext cx="4440620" cy="4525963"/>
          </a:xfrm>
        </p:spPr>
        <p:txBody>
          <a:bodyPr>
            <a:normAutofit fontScale="77500" lnSpcReduction="20000"/>
          </a:bodyPr>
          <a:lstStyle/>
          <a:p>
            <a:pPr>
              <a:buFont typeface="Wingdings" pitchFamily="2" charset="2"/>
              <a:buChar char="ü"/>
            </a:pPr>
            <a:r>
              <a:rPr lang="es-ES_tradnl" dirty="0">
                <a:solidFill>
                  <a:schemeClr val="tx1"/>
                </a:solidFill>
              </a:rPr>
              <a:t>El hombre es creado por Dios.</a:t>
            </a:r>
          </a:p>
          <a:p>
            <a:pPr>
              <a:buFont typeface="Wingdings" pitchFamily="2" charset="2"/>
              <a:buChar char="ü"/>
            </a:pPr>
            <a:r>
              <a:rPr lang="es-ES_tradnl" dirty="0">
                <a:solidFill>
                  <a:schemeClr val="tx1"/>
                </a:solidFill>
              </a:rPr>
              <a:t> Solo el hombre,  recibió  el aliento de Dios.</a:t>
            </a:r>
          </a:p>
          <a:p>
            <a:pPr>
              <a:buFont typeface="Wingdings" pitchFamily="2" charset="2"/>
              <a:buChar char="ü"/>
            </a:pPr>
            <a:r>
              <a:rPr lang="es-ES_tradnl" dirty="0">
                <a:solidFill>
                  <a:schemeClr val="tx1"/>
                </a:solidFill>
              </a:rPr>
              <a:t>El hombre esta  formado a la imagen de 	Dios.</a:t>
            </a:r>
          </a:p>
          <a:p>
            <a:pPr>
              <a:buFont typeface="Wingdings" pitchFamily="2" charset="2"/>
              <a:buChar char="ü"/>
            </a:pPr>
            <a:r>
              <a:rPr lang="es-ES_tradnl" dirty="0">
                <a:solidFill>
                  <a:schemeClr val="tx1"/>
                </a:solidFill>
              </a:rPr>
              <a:t>El hombre es creado para la gloria de Dios.</a:t>
            </a:r>
          </a:p>
          <a:p>
            <a:pPr>
              <a:buFont typeface="Wingdings" pitchFamily="2" charset="2"/>
              <a:buChar char="ü"/>
            </a:pPr>
            <a:r>
              <a:rPr lang="es-ES_tradnl" dirty="0">
                <a:solidFill>
                  <a:schemeClr val="tx1"/>
                </a:solidFill>
              </a:rPr>
              <a:t> El hombre fue planeado y diseñado en un concilio del Dios trino.</a:t>
            </a:r>
          </a:p>
          <a:p>
            <a:pPr>
              <a:buFont typeface="Wingdings" pitchFamily="2" charset="2"/>
              <a:buChar char="ü"/>
            </a:pPr>
            <a:r>
              <a:rPr lang="es-ES_tradnl" dirty="0">
                <a:solidFill>
                  <a:schemeClr val="tx1"/>
                </a:solidFill>
              </a:rPr>
              <a:t>El hombre ha sido redimido por el Dios-hombre Cristo Jesús.</a:t>
            </a:r>
          </a:p>
          <a:p>
            <a:pPr marL="0" indent="0">
              <a:buNone/>
            </a:pPr>
            <a:endParaRPr lang="es-ES_tradnl" dirty="0"/>
          </a:p>
        </p:txBody>
      </p:sp>
      <p:pic>
        <p:nvPicPr>
          <p:cNvPr id="4" name="Picture 3">
            <a:extLst>
              <a:ext uri="{FF2B5EF4-FFF2-40B4-BE49-F238E27FC236}">
                <a16:creationId xmlns:a16="http://schemas.microsoft.com/office/drawing/2014/main" id="{2CB847FB-E144-D646-BE53-31F2F3BDB69C}"/>
              </a:ext>
            </a:extLst>
          </p:cNvPr>
          <p:cNvPicPr>
            <a:picLocks noChangeAspect="1"/>
          </p:cNvPicPr>
          <p:nvPr/>
        </p:nvPicPr>
        <p:blipFill>
          <a:blip r:embed="rId3"/>
          <a:stretch>
            <a:fillRect/>
          </a:stretch>
        </p:blipFill>
        <p:spPr>
          <a:xfrm>
            <a:off x="5514975" y="972785"/>
            <a:ext cx="3324225" cy="4924778"/>
          </a:xfrm>
          <a:prstGeom prst="rect">
            <a:avLst/>
          </a:prstGeom>
          <a:ln>
            <a:noFill/>
          </a:ln>
          <a:effectLst>
            <a:softEdge rad="112500"/>
          </a:effectLst>
        </p:spPr>
      </p:pic>
    </p:spTree>
    <p:extLst>
      <p:ext uri="{BB962C8B-B14F-4D97-AF65-F5344CB8AC3E}">
        <p14:creationId xmlns:p14="http://schemas.microsoft.com/office/powerpoint/2010/main" val="228169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0B90-8C9F-7245-A599-518100896E2D}"/>
              </a:ext>
            </a:extLst>
          </p:cNvPr>
          <p:cNvSpPr>
            <a:spLocks noGrp="1"/>
          </p:cNvSpPr>
          <p:nvPr>
            <p:ph type="title"/>
          </p:nvPr>
        </p:nvSpPr>
        <p:spPr/>
        <p:txBody>
          <a:bodyPr/>
          <a:lstStyle/>
          <a:p>
            <a:r>
              <a:rPr lang="es-ES_tradnl" dirty="0"/>
              <a:t>	¿Propósito?</a:t>
            </a:r>
          </a:p>
        </p:txBody>
      </p:sp>
      <p:sp>
        <p:nvSpPr>
          <p:cNvPr id="3" name="Content Placeholder 2">
            <a:extLst>
              <a:ext uri="{FF2B5EF4-FFF2-40B4-BE49-F238E27FC236}">
                <a16:creationId xmlns:a16="http://schemas.microsoft.com/office/drawing/2014/main" id="{BA963CF3-AC83-E844-A2EF-E5C875ECC9D4}"/>
              </a:ext>
            </a:extLst>
          </p:cNvPr>
          <p:cNvSpPr>
            <a:spLocks noGrp="1"/>
          </p:cNvSpPr>
          <p:nvPr>
            <p:ph idx="1"/>
          </p:nvPr>
        </p:nvSpPr>
        <p:spPr>
          <a:xfrm>
            <a:off x="436180" y="1219200"/>
            <a:ext cx="4484865" cy="4525963"/>
          </a:xfrm>
        </p:spPr>
        <p:txBody>
          <a:bodyPr>
            <a:normAutofit/>
          </a:bodyPr>
          <a:lstStyle/>
          <a:p>
            <a:pPr marL="0" indent="0">
              <a:buNone/>
            </a:pPr>
            <a:r>
              <a:rPr lang="es-ES_tradnl" b="1" baseline="30000" dirty="0"/>
              <a:t>6 </a:t>
            </a:r>
            <a:r>
              <a:rPr lang="es-ES_tradnl" dirty="0"/>
              <a:t>Diré al norte: Da acá; y al sur: No detengas; trae de lejos mis hijos, y mis hijas de los confines de la tierra, </a:t>
            </a:r>
            <a:r>
              <a:rPr lang="es-ES_tradnl" b="1" baseline="30000" dirty="0"/>
              <a:t>7 </a:t>
            </a:r>
            <a:r>
              <a:rPr lang="es-ES_tradnl" dirty="0"/>
              <a:t>todos los llamados de mi nombre; para gloria mía los he creado, los formé y los hice.  Isaías 43:6-7</a:t>
            </a:r>
          </a:p>
        </p:txBody>
      </p:sp>
      <p:pic>
        <p:nvPicPr>
          <p:cNvPr id="4" name="Picture 3">
            <a:extLst>
              <a:ext uri="{FF2B5EF4-FFF2-40B4-BE49-F238E27FC236}">
                <a16:creationId xmlns:a16="http://schemas.microsoft.com/office/drawing/2014/main" id="{60FB0C1A-6403-3C40-9C31-49E3F080ACFE}"/>
              </a:ext>
            </a:extLst>
          </p:cNvPr>
          <p:cNvPicPr>
            <a:picLocks noChangeAspect="1"/>
          </p:cNvPicPr>
          <p:nvPr/>
        </p:nvPicPr>
        <p:blipFill>
          <a:blip r:embed="rId3"/>
          <a:stretch>
            <a:fillRect/>
          </a:stretch>
        </p:blipFill>
        <p:spPr>
          <a:xfrm>
            <a:off x="5029200" y="1577180"/>
            <a:ext cx="3810000" cy="4290219"/>
          </a:xfrm>
          <a:prstGeom prst="rect">
            <a:avLst/>
          </a:prstGeom>
          <a:ln>
            <a:noFill/>
          </a:ln>
          <a:effectLst>
            <a:softEdge rad="112500"/>
          </a:effectLst>
        </p:spPr>
      </p:pic>
    </p:spTree>
    <p:extLst>
      <p:ext uri="{BB962C8B-B14F-4D97-AF65-F5344CB8AC3E}">
        <p14:creationId xmlns:p14="http://schemas.microsoft.com/office/powerpoint/2010/main" val="157028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8DBC-7C3A-894A-A17F-13CBC61BAAD7}"/>
              </a:ext>
            </a:extLst>
          </p:cNvPr>
          <p:cNvSpPr>
            <a:spLocks noGrp="1"/>
          </p:cNvSpPr>
          <p:nvPr>
            <p:ph type="title"/>
          </p:nvPr>
        </p:nvSpPr>
        <p:spPr/>
        <p:txBody>
          <a:bodyPr/>
          <a:lstStyle/>
          <a:p>
            <a:r>
              <a:rPr lang="es-ES_tradnl" dirty="0"/>
              <a:t>Hombre creado a la imagen de Dios. </a:t>
            </a:r>
          </a:p>
        </p:txBody>
      </p:sp>
      <p:sp>
        <p:nvSpPr>
          <p:cNvPr id="3" name="Content Placeholder 2">
            <a:extLst>
              <a:ext uri="{FF2B5EF4-FFF2-40B4-BE49-F238E27FC236}">
                <a16:creationId xmlns:a16="http://schemas.microsoft.com/office/drawing/2014/main" id="{0BF4F6F4-FE23-9048-AA77-739BA7452A48}"/>
              </a:ext>
            </a:extLst>
          </p:cNvPr>
          <p:cNvSpPr>
            <a:spLocks noGrp="1"/>
          </p:cNvSpPr>
          <p:nvPr>
            <p:ph idx="1"/>
          </p:nvPr>
        </p:nvSpPr>
        <p:spPr>
          <a:xfrm>
            <a:off x="457200" y="1143000"/>
            <a:ext cx="8229600" cy="4983163"/>
          </a:xfrm>
        </p:spPr>
        <p:txBody>
          <a:bodyPr>
            <a:normAutofit fontScale="85000" lnSpcReduction="20000"/>
          </a:bodyPr>
          <a:lstStyle/>
          <a:p>
            <a:pPr marL="0" indent="0">
              <a:buNone/>
            </a:pPr>
            <a:r>
              <a:rPr lang="es-ES_tradnl" dirty="0">
                <a:solidFill>
                  <a:schemeClr val="tx1"/>
                </a:solidFill>
              </a:rPr>
              <a:t>La siguiente es una lista de las interpretaciones mas comunes de Imago Dei:</a:t>
            </a:r>
          </a:p>
          <a:p>
            <a:pPr marL="0" indent="0">
              <a:buNone/>
            </a:pPr>
            <a:endParaRPr lang="es-ES_tradnl" dirty="0">
              <a:solidFill>
                <a:schemeClr val="tx1"/>
              </a:solidFill>
            </a:endParaRPr>
          </a:p>
          <a:p>
            <a:pPr marL="0" indent="0">
              <a:buNone/>
            </a:pPr>
            <a:r>
              <a:rPr lang="es-ES_tradnl" dirty="0">
                <a:solidFill>
                  <a:schemeClr val="tx1"/>
                </a:solidFill>
              </a:rPr>
              <a:t>• El hombre fue conformado a una forma ideal que Dios 	posee.</a:t>
            </a:r>
          </a:p>
          <a:p>
            <a:pPr marL="0" indent="0">
              <a:buNone/>
            </a:pPr>
            <a:r>
              <a:rPr lang="es-ES_tradnl" dirty="0">
                <a:solidFill>
                  <a:schemeClr val="tx1"/>
                </a:solidFill>
              </a:rPr>
              <a:t>• El dominio del hombre sobre la tierra y sus criaturas.</a:t>
            </a:r>
          </a:p>
          <a:p>
            <a:pPr marL="0" indent="0">
              <a:buNone/>
            </a:pPr>
            <a:r>
              <a:rPr lang="es-ES_tradnl" dirty="0">
                <a:solidFill>
                  <a:schemeClr val="tx1"/>
                </a:solidFill>
              </a:rPr>
              <a:t>• La racionalidad del hombre y su habilidad de tener 	comunión con su creador, la personalidad del 	hombre en intelecto, emoción y voluntad.</a:t>
            </a:r>
          </a:p>
          <a:p>
            <a:pPr marL="0" indent="0">
              <a:buNone/>
            </a:pPr>
            <a:r>
              <a:rPr lang="es-ES_tradnl" dirty="0">
                <a:solidFill>
                  <a:schemeClr val="tx1"/>
                </a:solidFill>
              </a:rPr>
              <a:t>• La original santidad, justicia y naturaleza moral del 	hombre.</a:t>
            </a:r>
          </a:p>
          <a:p>
            <a:pPr marL="0" indent="0">
              <a:buNone/>
            </a:pPr>
            <a:r>
              <a:rPr lang="es-ES_tradnl" dirty="0">
                <a:solidFill>
                  <a:schemeClr val="tx1"/>
                </a:solidFill>
              </a:rPr>
              <a:t>• El trino ser del hombre en cuerpo, alma y espíritu.</a:t>
            </a:r>
          </a:p>
          <a:p>
            <a:pPr marL="0" indent="0">
              <a:buNone/>
            </a:pPr>
            <a:endParaRPr lang="es-ES_tradnl" dirty="0"/>
          </a:p>
        </p:txBody>
      </p:sp>
    </p:spTree>
    <p:extLst>
      <p:ext uri="{BB962C8B-B14F-4D97-AF65-F5344CB8AC3E}">
        <p14:creationId xmlns:p14="http://schemas.microsoft.com/office/powerpoint/2010/main" val="340101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CCEE-6FB4-4441-9D22-1A84929ABEE4}"/>
              </a:ext>
            </a:extLst>
          </p:cNvPr>
          <p:cNvSpPr>
            <a:spLocks noGrp="1"/>
          </p:cNvSpPr>
          <p:nvPr>
            <p:ph type="title"/>
          </p:nvPr>
        </p:nvSpPr>
        <p:spPr/>
        <p:txBody>
          <a:bodyPr/>
          <a:lstStyle/>
          <a:p>
            <a:r>
              <a:rPr lang="es-ES_tradnl" dirty="0"/>
              <a:t>NO ES IMAGEN FISICA</a:t>
            </a:r>
          </a:p>
        </p:txBody>
      </p:sp>
      <p:sp>
        <p:nvSpPr>
          <p:cNvPr id="3" name="Content Placeholder 2">
            <a:extLst>
              <a:ext uri="{FF2B5EF4-FFF2-40B4-BE49-F238E27FC236}">
                <a16:creationId xmlns:a16="http://schemas.microsoft.com/office/drawing/2014/main" id="{9FBD7124-BBF4-2E40-B15C-7D86A36D2EA8}"/>
              </a:ext>
            </a:extLst>
          </p:cNvPr>
          <p:cNvSpPr>
            <a:spLocks noGrp="1"/>
          </p:cNvSpPr>
          <p:nvPr>
            <p:ph idx="1"/>
          </p:nvPr>
        </p:nvSpPr>
        <p:spPr>
          <a:xfrm>
            <a:off x="228600" y="1371600"/>
            <a:ext cx="5257800" cy="4525963"/>
          </a:xfrm>
        </p:spPr>
        <p:txBody>
          <a:bodyPr>
            <a:normAutofit lnSpcReduction="10000"/>
          </a:bodyPr>
          <a:lstStyle/>
          <a:p>
            <a:pPr marL="0" indent="0">
              <a:buNone/>
            </a:pPr>
            <a:r>
              <a:rPr lang="es-ES_tradnl" b="1" baseline="30000" dirty="0"/>
              <a:t>7 </a:t>
            </a:r>
            <a:r>
              <a:rPr lang="es-ES_tradnl" dirty="0"/>
              <a:t>sino que se despojó a sí mismo, tomando forma de siervo, hecho semejante a los hombres; </a:t>
            </a:r>
            <a:r>
              <a:rPr lang="es-ES_tradnl" b="1" baseline="30000" dirty="0"/>
              <a:t>8 </a:t>
            </a:r>
            <a:r>
              <a:rPr lang="es-ES_tradnl" dirty="0"/>
              <a:t>y estando en la condición de hombre, se humilló a sí mismo, haciéndose obediente hasta la muerte, y muerte de cruz.</a:t>
            </a:r>
          </a:p>
          <a:p>
            <a:pPr marL="0" indent="0">
              <a:buNone/>
            </a:pPr>
            <a:r>
              <a:rPr lang="es-ES_tradnl" dirty="0"/>
              <a:t>                 Filipenses 2:7-8</a:t>
            </a:r>
          </a:p>
        </p:txBody>
      </p:sp>
      <p:pic>
        <p:nvPicPr>
          <p:cNvPr id="4" name="Picture 3">
            <a:extLst>
              <a:ext uri="{FF2B5EF4-FFF2-40B4-BE49-F238E27FC236}">
                <a16:creationId xmlns:a16="http://schemas.microsoft.com/office/drawing/2014/main" id="{DBBC2254-2C4C-8245-A89C-6FEE4F645680}"/>
              </a:ext>
            </a:extLst>
          </p:cNvPr>
          <p:cNvPicPr>
            <a:picLocks noChangeAspect="1"/>
          </p:cNvPicPr>
          <p:nvPr/>
        </p:nvPicPr>
        <p:blipFill>
          <a:blip r:embed="rId3"/>
          <a:stretch>
            <a:fillRect/>
          </a:stretch>
        </p:blipFill>
        <p:spPr>
          <a:xfrm>
            <a:off x="5451986" y="1066800"/>
            <a:ext cx="3539613" cy="3733800"/>
          </a:xfrm>
          <a:prstGeom prst="rect">
            <a:avLst/>
          </a:prstGeom>
          <a:ln>
            <a:noFill/>
          </a:ln>
          <a:effectLst>
            <a:softEdge rad="112500"/>
          </a:effectLst>
        </p:spPr>
      </p:pic>
    </p:spTree>
    <p:extLst>
      <p:ext uri="{BB962C8B-B14F-4D97-AF65-F5344CB8AC3E}">
        <p14:creationId xmlns:p14="http://schemas.microsoft.com/office/powerpoint/2010/main" val="697170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CCEE-6FB4-4441-9D22-1A84929ABEE4}"/>
              </a:ext>
            </a:extLst>
          </p:cNvPr>
          <p:cNvSpPr>
            <a:spLocks noGrp="1"/>
          </p:cNvSpPr>
          <p:nvPr>
            <p:ph type="title"/>
          </p:nvPr>
        </p:nvSpPr>
        <p:spPr/>
        <p:txBody>
          <a:bodyPr/>
          <a:lstStyle/>
          <a:p>
            <a:r>
              <a:rPr lang="es-ES_tradnl" dirty="0"/>
              <a:t>ES UNA IMAGEN PERSONAL Génesis 1:26-31</a:t>
            </a:r>
          </a:p>
        </p:txBody>
      </p:sp>
      <p:pic>
        <p:nvPicPr>
          <p:cNvPr id="7" name="Picture 6">
            <a:extLst>
              <a:ext uri="{FF2B5EF4-FFF2-40B4-BE49-F238E27FC236}">
                <a16:creationId xmlns:a16="http://schemas.microsoft.com/office/drawing/2014/main" id="{9E6DBEAB-038D-8646-A819-9D8F3A3F2397}"/>
              </a:ext>
            </a:extLst>
          </p:cNvPr>
          <p:cNvPicPr>
            <a:picLocks noChangeAspect="1"/>
          </p:cNvPicPr>
          <p:nvPr/>
        </p:nvPicPr>
        <p:blipFill>
          <a:blip r:embed="rId3"/>
          <a:stretch>
            <a:fillRect/>
          </a:stretch>
        </p:blipFill>
        <p:spPr>
          <a:xfrm>
            <a:off x="5852763" y="1905000"/>
            <a:ext cx="2986437" cy="2743200"/>
          </a:xfrm>
          <a:prstGeom prst="rect">
            <a:avLst/>
          </a:prstGeom>
        </p:spPr>
      </p:pic>
      <p:sp>
        <p:nvSpPr>
          <p:cNvPr id="8" name="Rectangle 7">
            <a:extLst>
              <a:ext uri="{FF2B5EF4-FFF2-40B4-BE49-F238E27FC236}">
                <a16:creationId xmlns:a16="http://schemas.microsoft.com/office/drawing/2014/main" id="{91AFFD74-EA7D-2044-964E-A73FD36026BE}"/>
              </a:ext>
            </a:extLst>
          </p:cNvPr>
          <p:cNvSpPr/>
          <p:nvPr/>
        </p:nvSpPr>
        <p:spPr>
          <a:xfrm>
            <a:off x="304800" y="1066800"/>
            <a:ext cx="5392002" cy="4893647"/>
          </a:xfrm>
          <a:prstGeom prst="rect">
            <a:avLst/>
          </a:prstGeom>
        </p:spPr>
        <p:txBody>
          <a:bodyPr wrap="square">
            <a:spAutoFit/>
          </a:bodyPr>
          <a:lstStyle/>
          <a:p>
            <a:r>
              <a:rPr lang="es-ES_tradnl" sz="2400" dirty="0"/>
              <a:t> Definimos personalidad conteniendo:</a:t>
            </a:r>
          </a:p>
          <a:p>
            <a:r>
              <a:rPr lang="es-ES_tradnl" sz="2400" dirty="0"/>
              <a:t>intelecto, emoción, y voluntad. </a:t>
            </a:r>
          </a:p>
          <a:p>
            <a:endParaRPr lang="es-ES_tradnl" sz="2400" dirty="0"/>
          </a:p>
          <a:p>
            <a:r>
              <a:rPr lang="es-ES_tradnl" sz="2400" dirty="0"/>
              <a:t>Génesis 1:26–31 atribuye</a:t>
            </a:r>
          </a:p>
          <a:p>
            <a:r>
              <a:rPr lang="es-ES_tradnl" sz="2400" dirty="0"/>
              <a:t>estos componentes de personalidad a Dios: intelecto en las palabras, “entonces dijo Dios”; voluntad y propósitos en la declaración:</a:t>
            </a:r>
          </a:p>
          <a:p>
            <a:endParaRPr lang="es-ES_tradnl" sz="2400" dirty="0"/>
          </a:p>
          <a:p>
            <a:r>
              <a:rPr lang="es-ES_tradnl" sz="2400" dirty="0"/>
              <a:t> “Hagamos”; y sentimiento o emoción en la oración, “Y vio Dios todo lo que había a hecho, y he aquí  que era bueno en gran manera</a:t>
            </a:r>
          </a:p>
        </p:txBody>
      </p:sp>
    </p:spTree>
    <p:extLst>
      <p:ext uri="{BB962C8B-B14F-4D97-AF65-F5344CB8AC3E}">
        <p14:creationId xmlns:p14="http://schemas.microsoft.com/office/powerpoint/2010/main" val="1942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CCEE-6FB4-4441-9D22-1A84929ABEE4}"/>
              </a:ext>
            </a:extLst>
          </p:cNvPr>
          <p:cNvSpPr>
            <a:spLocks noGrp="1"/>
          </p:cNvSpPr>
          <p:nvPr>
            <p:ph type="title"/>
          </p:nvPr>
        </p:nvSpPr>
        <p:spPr/>
        <p:txBody>
          <a:bodyPr/>
          <a:lstStyle/>
          <a:p>
            <a:r>
              <a:rPr lang="es-ES_tradnl" dirty="0"/>
              <a:t>ES UNA IMAGEN MORAL </a:t>
            </a:r>
          </a:p>
        </p:txBody>
      </p:sp>
      <p:pic>
        <p:nvPicPr>
          <p:cNvPr id="3" name="Picture 2">
            <a:extLst>
              <a:ext uri="{FF2B5EF4-FFF2-40B4-BE49-F238E27FC236}">
                <a16:creationId xmlns:a16="http://schemas.microsoft.com/office/drawing/2014/main" id="{E7A62563-27B7-D948-82AA-B4718B0BE046}"/>
              </a:ext>
            </a:extLst>
          </p:cNvPr>
          <p:cNvPicPr>
            <a:picLocks noChangeAspect="1"/>
          </p:cNvPicPr>
          <p:nvPr/>
        </p:nvPicPr>
        <p:blipFill>
          <a:blip r:embed="rId3"/>
          <a:stretch>
            <a:fillRect/>
          </a:stretch>
        </p:blipFill>
        <p:spPr>
          <a:xfrm>
            <a:off x="5184058" y="1371600"/>
            <a:ext cx="3962400" cy="2819400"/>
          </a:xfrm>
          <a:prstGeom prst="rect">
            <a:avLst/>
          </a:prstGeom>
        </p:spPr>
      </p:pic>
      <p:sp>
        <p:nvSpPr>
          <p:cNvPr id="4" name="Rectangle 3">
            <a:extLst>
              <a:ext uri="{FF2B5EF4-FFF2-40B4-BE49-F238E27FC236}">
                <a16:creationId xmlns:a16="http://schemas.microsoft.com/office/drawing/2014/main" id="{9E0A3C45-4DDD-154C-BD31-4A1B4724B0CB}"/>
              </a:ext>
            </a:extLst>
          </p:cNvPr>
          <p:cNvSpPr/>
          <p:nvPr/>
        </p:nvSpPr>
        <p:spPr>
          <a:xfrm>
            <a:off x="436180" y="774290"/>
            <a:ext cx="5126420" cy="4893647"/>
          </a:xfrm>
          <a:prstGeom prst="rect">
            <a:avLst/>
          </a:prstGeom>
        </p:spPr>
        <p:txBody>
          <a:bodyPr wrap="square">
            <a:spAutoFit/>
          </a:bodyPr>
          <a:lstStyle/>
          <a:p>
            <a:endParaRPr lang="es-ES_tradnl" sz="2400" dirty="0"/>
          </a:p>
          <a:p>
            <a:r>
              <a:rPr lang="es-ES_tradnl" sz="2400" dirty="0"/>
              <a:t>El hombre es un ser moral. Fue creado con un sentido de responsabilidad hacia su hacedor. Cuando hace</a:t>
            </a:r>
          </a:p>
          <a:p>
            <a:r>
              <a:rPr lang="es-ES_tradnl" sz="2400" dirty="0"/>
              <a:t>el bien, su corazón lo asegura;  cuando hace el mal, su corazón lo condena </a:t>
            </a:r>
          </a:p>
          <a:p>
            <a:r>
              <a:rPr lang="es-ES_tradnl" sz="2400" dirty="0"/>
              <a:t>      (I Jn. 3:20, 21; Rom. 8:1).</a:t>
            </a:r>
          </a:p>
          <a:p>
            <a:endParaRPr lang="es-ES_tradnl" sz="2400" dirty="0"/>
          </a:p>
          <a:p>
            <a:r>
              <a:rPr lang="es-ES_tradnl" sz="2400" dirty="0"/>
              <a:t>Debido a que el hombre es una criatura moral, Dios le dio su ley registrada en Éxodo 20; si violaba la ley,</a:t>
            </a:r>
          </a:p>
          <a:p>
            <a:r>
              <a:rPr lang="es-ES_tradnl" sz="2400" dirty="0"/>
              <a:t>Dios no lo tendría como inocente </a:t>
            </a:r>
          </a:p>
          <a:p>
            <a:r>
              <a:rPr lang="es-ES_tradnl" sz="2400" dirty="0"/>
              <a:t>         (Ex. 20:7). </a:t>
            </a:r>
          </a:p>
        </p:txBody>
      </p:sp>
    </p:spTree>
    <p:extLst>
      <p:ext uri="{BB962C8B-B14F-4D97-AF65-F5344CB8AC3E}">
        <p14:creationId xmlns:p14="http://schemas.microsoft.com/office/powerpoint/2010/main" val="331993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CCEE-6FB4-4441-9D22-1A84929ABEE4}"/>
              </a:ext>
            </a:extLst>
          </p:cNvPr>
          <p:cNvSpPr>
            <a:spLocks noGrp="1"/>
          </p:cNvSpPr>
          <p:nvPr>
            <p:ph type="title"/>
          </p:nvPr>
        </p:nvSpPr>
        <p:spPr/>
        <p:txBody>
          <a:bodyPr/>
          <a:lstStyle/>
          <a:p>
            <a:r>
              <a:rPr lang="es-ES_tradnl" dirty="0"/>
              <a:t>ES UNA IMAGEN SOCIAL </a:t>
            </a:r>
          </a:p>
        </p:txBody>
      </p:sp>
      <p:sp>
        <p:nvSpPr>
          <p:cNvPr id="5" name="Rectangle 4">
            <a:extLst>
              <a:ext uri="{FF2B5EF4-FFF2-40B4-BE49-F238E27FC236}">
                <a16:creationId xmlns:a16="http://schemas.microsoft.com/office/drawing/2014/main" id="{1D854796-F265-1745-A632-828139066256}"/>
              </a:ext>
            </a:extLst>
          </p:cNvPr>
          <p:cNvSpPr/>
          <p:nvPr/>
        </p:nvSpPr>
        <p:spPr>
          <a:xfrm>
            <a:off x="436180" y="1219200"/>
            <a:ext cx="5230210" cy="4401205"/>
          </a:xfrm>
          <a:prstGeom prst="rect">
            <a:avLst/>
          </a:prstGeom>
        </p:spPr>
        <p:txBody>
          <a:bodyPr wrap="square">
            <a:spAutoFit/>
          </a:bodyPr>
          <a:lstStyle/>
          <a:p>
            <a:r>
              <a:rPr lang="es-ES_tradnl" sz="2800" dirty="0">
                <a:latin typeface="Times" pitchFamily="2" charset="0"/>
              </a:rPr>
              <a:t>La ley fue dada para gobernar las relaciones sociales del hombre. </a:t>
            </a:r>
          </a:p>
          <a:p>
            <a:endParaRPr lang="es-ES_tradnl" sz="2800" dirty="0">
              <a:latin typeface="Times" pitchFamily="2" charset="0"/>
            </a:endParaRPr>
          </a:p>
          <a:p>
            <a:r>
              <a:rPr lang="es-ES_tradnl" sz="2800" dirty="0">
                <a:latin typeface="Times" pitchFamily="2" charset="0"/>
              </a:rPr>
              <a:t>De los diez mandamientos, seis tienen que ver con la relación del hombre con sus iguales.</a:t>
            </a:r>
          </a:p>
          <a:p>
            <a:endParaRPr lang="es-ES_tradnl" sz="2800" dirty="0">
              <a:latin typeface="Times" pitchFamily="2" charset="0"/>
            </a:endParaRPr>
          </a:p>
          <a:p>
            <a:r>
              <a:rPr lang="es-ES_tradnl" sz="2800" dirty="0">
                <a:latin typeface="Times" pitchFamily="2" charset="0"/>
              </a:rPr>
              <a:t> El hombre fue hecho para tener comunión con Dios, con</a:t>
            </a:r>
          </a:p>
          <a:p>
            <a:r>
              <a:rPr lang="es-ES_tradnl" sz="2800" dirty="0">
                <a:latin typeface="Times" pitchFamily="2" charset="0"/>
              </a:rPr>
              <a:t>su familia y con sus vecinos</a:t>
            </a:r>
            <a:endParaRPr lang="es-ES_tradnl" sz="2800" dirty="0">
              <a:effectLst/>
              <a:latin typeface="Times" pitchFamily="2" charset="0"/>
            </a:endParaRPr>
          </a:p>
        </p:txBody>
      </p:sp>
      <p:pic>
        <p:nvPicPr>
          <p:cNvPr id="6" name="Picture 5">
            <a:extLst>
              <a:ext uri="{FF2B5EF4-FFF2-40B4-BE49-F238E27FC236}">
                <a16:creationId xmlns:a16="http://schemas.microsoft.com/office/drawing/2014/main" id="{72393153-A3EF-3446-8A0F-F8D30F0D7A35}"/>
              </a:ext>
            </a:extLst>
          </p:cNvPr>
          <p:cNvPicPr>
            <a:picLocks noChangeAspect="1"/>
          </p:cNvPicPr>
          <p:nvPr/>
        </p:nvPicPr>
        <p:blipFill>
          <a:blip r:embed="rId3"/>
          <a:stretch>
            <a:fillRect/>
          </a:stretch>
        </p:blipFill>
        <p:spPr>
          <a:xfrm>
            <a:off x="5553879" y="1524000"/>
            <a:ext cx="3285321" cy="3657600"/>
          </a:xfrm>
          <a:prstGeom prst="rect">
            <a:avLst/>
          </a:prstGeom>
          <a:ln>
            <a:noFill/>
          </a:ln>
          <a:effectLst>
            <a:softEdge rad="112500"/>
          </a:effectLst>
        </p:spPr>
      </p:pic>
    </p:spTree>
    <p:extLst>
      <p:ext uri="{BB962C8B-B14F-4D97-AF65-F5344CB8AC3E}">
        <p14:creationId xmlns:p14="http://schemas.microsoft.com/office/powerpoint/2010/main" val="1612288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40744"/>
            <a:ext cx="7924800" cy="707886"/>
          </a:xfrm>
          <a:prstGeom prst="rect">
            <a:avLst/>
          </a:prstGeom>
          <a:noFill/>
        </p:spPr>
        <p:txBody>
          <a:bodyPr wrap="square" rtlCol="0">
            <a:normAutofit/>
          </a:bodyPr>
          <a:lstStyle/>
          <a:p>
            <a:r>
              <a:rPr lang="es-ES_tradnl" sz="4000" b="1" dirty="0">
                <a:solidFill>
                  <a:srgbClr val="0070C0"/>
                </a:solidFill>
                <a:latin typeface="+mj-lt"/>
              </a:rPr>
              <a:t>Aprenderemos</a:t>
            </a:r>
            <a:r>
              <a:rPr lang="es-ES_tradnl" sz="4000" dirty="0">
                <a:latin typeface="+mj-lt"/>
              </a:rPr>
              <a:t> </a:t>
            </a:r>
            <a:r>
              <a:rPr lang="es-ES_tradnl" sz="4000" dirty="0">
                <a:solidFill>
                  <a:srgbClr val="FF9300"/>
                </a:solidFill>
                <a:latin typeface="+mj-lt"/>
              </a:rPr>
              <a:t>En esta clase:</a:t>
            </a:r>
            <a:endParaRPr lang="es-ES_tradnl" sz="4000" dirty="0">
              <a:solidFill>
                <a:srgbClr val="FF9300"/>
              </a:solidFill>
              <a:latin typeface="+mj-lt"/>
              <a:cs typeface="Arial" pitchFamily="34" charset="0"/>
            </a:endParaRP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3" name="Rectangle 2">
            <a:extLst>
              <a:ext uri="{FF2B5EF4-FFF2-40B4-BE49-F238E27FC236}">
                <a16:creationId xmlns:a16="http://schemas.microsoft.com/office/drawing/2014/main" id="{FC203989-0E33-F64E-A97C-368D89EF95C8}"/>
              </a:ext>
            </a:extLst>
          </p:cNvPr>
          <p:cNvSpPr/>
          <p:nvPr/>
        </p:nvSpPr>
        <p:spPr>
          <a:xfrm>
            <a:off x="228600" y="948630"/>
            <a:ext cx="6781800" cy="4801314"/>
          </a:xfrm>
          <a:prstGeom prst="rect">
            <a:avLst/>
          </a:prstGeom>
        </p:spPr>
        <p:txBody>
          <a:bodyPr wrap="square">
            <a:spAutoFit/>
          </a:bodyPr>
          <a:lstStyle/>
          <a:p>
            <a:pPr marL="400050" indent="-400050">
              <a:buFont typeface="+mj-lt"/>
              <a:buAutoNum type="romanUcPeriod"/>
            </a:pPr>
            <a:endParaRPr lang="es-ES_tradnl" dirty="0">
              <a:latin typeface="+mj-lt"/>
            </a:endParaRPr>
          </a:p>
          <a:p>
            <a:endParaRPr lang="es-ES_tradnl" dirty="0">
              <a:latin typeface="+mj-lt"/>
            </a:endParaRPr>
          </a:p>
          <a:p>
            <a:pPr marL="400050" indent="-400050">
              <a:buFont typeface="+mj-lt"/>
              <a:buAutoNum type="romanUcPeriod"/>
            </a:pPr>
            <a:r>
              <a:rPr lang="es-ES_tradnl" dirty="0">
                <a:latin typeface="+mj-lt"/>
              </a:rPr>
              <a:t>IMPORTANCIA DEL ESTUDIO</a:t>
            </a:r>
          </a:p>
          <a:p>
            <a:pPr marL="400050" indent="-400050">
              <a:buFont typeface="+mj-lt"/>
              <a:buAutoNum type="romanUcPeriod"/>
            </a:pPr>
            <a:endParaRPr lang="es-ES_tradnl" dirty="0">
              <a:latin typeface="+mj-lt"/>
            </a:endParaRPr>
          </a:p>
          <a:p>
            <a:pPr marL="400050" indent="-400050">
              <a:buFont typeface="+mj-lt"/>
              <a:buAutoNum type="romanUcPeriod"/>
            </a:pPr>
            <a:r>
              <a:rPr lang="es-ES_tradnl" dirty="0">
                <a:latin typeface="+mj-lt"/>
              </a:rPr>
              <a:t>EL HOMBRE FUE CREADO POR DIOS</a:t>
            </a:r>
          </a:p>
          <a:p>
            <a:pPr marL="857250" lvl="1" indent="-400050">
              <a:buFont typeface="+mj-lt"/>
              <a:buAutoNum type="romanUcPeriod"/>
            </a:pPr>
            <a:r>
              <a:rPr lang="es-ES_tradnl" dirty="0">
                <a:latin typeface="+mj-lt"/>
              </a:rPr>
              <a:t>A. </a:t>
            </a:r>
            <a:r>
              <a:rPr lang="es-ES_tradnl" dirty="0"/>
              <a:t>Perspectivas alternativas</a:t>
            </a:r>
            <a:endParaRPr lang="es-ES_tradnl" dirty="0">
              <a:latin typeface="+mj-lt"/>
            </a:endParaRPr>
          </a:p>
          <a:p>
            <a:pPr marL="857250" lvl="1" indent="-400050">
              <a:buFont typeface="+mj-lt"/>
              <a:buAutoNum type="romanUcPeriod"/>
            </a:pPr>
            <a:r>
              <a:rPr lang="es-ES_tradnl" dirty="0">
                <a:latin typeface="+mj-lt"/>
              </a:rPr>
              <a:t>B. Existe por creación especial.</a:t>
            </a:r>
          </a:p>
          <a:p>
            <a:pPr marL="857250" lvl="1" indent="-400050">
              <a:buFont typeface="+mj-lt"/>
              <a:buAutoNum type="romanUcPeriod"/>
            </a:pPr>
            <a:endParaRPr lang="es-ES_tradnl" dirty="0">
              <a:latin typeface="+mj-lt"/>
            </a:endParaRPr>
          </a:p>
          <a:p>
            <a:pPr marL="400050" indent="-400050">
              <a:buFont typeface="+mj-lt"/>
              <a:buAutoNum type="romanUcPeriod"/>
            </a:pPr>
            <a:r>
              <a:rPr lang="es-ES_tradnl" dirty="0">
                <a:latin typeface="+mj-lt"/>
              </a:rPr>
              <a:t> EL HOMBRE ES EL RESULTADO DEL PROPOSITO DIVINO</a:t>
            </a:r>
          </a:p>
          <a:p>
            <a:pPr marL="857250" lvl="1" indent="-400050">
              <a:buFont typeface="+mj-lt"/>
              <a:buAutoNum type="romanUcPeriod"/>
            </a:pPr>
            <a:r>
              <a:rPr lang="es-ES_tradnl" dirty="0">
                <a:latin typeface="+mj-lt"/>
              </a:rPr>
              <a:t>A. El consejo de la trinidad.</a:t>
            </a:r>
          </a:p>
          <a:p>
            <a:pPr marL="857250" lvl="1" indent="-400050">
              <a:buFont typeface="+mj-lt"/>
              <a:buAutoNum type="romanUcPeriod"/>
            </a:pPr>
            <a:r>
              <a:rPr lang="es-ES_tradnl" dirty="0">
                <a:latin typeface="+mj-lt"/>
              </a:rPr>
              <a:t>B. La obra del propósito creador de Dios.</a:t>
            </a:r>
          </a:p>
          <a:p>
            <a:pPr marL="857250" lvl="1" indent="-400050">
              <a:buFont typeface="+mj-lt"/>
              <a:buAutoNum type="romanUcPeriod"/>
            </a:pPr>
            <a:endParaRPr lang="es-ES_tradnl" dirty="0">
              <a:latin typeface="+mj-lt"/>
            </a:endParaRPr>
          </a:p>
          <a:p>
            <a:pPr marL="400050" indent="-400050">
              <a:buFont typeface="+mj-lt"/>
              <a:buAutoNum type="romanUcPeriod"/>
            </a:pPr>
            <a:r>
              <a:rPr lang="es-ES_tradnl" dirty="0">
                <a:latin typeface="+mj-lt"/>
              </a:rPr>
              <a:t> EL HOMBRE FUE CREADO A LA IMAGEN  DE DIOS</a:t>
            </a:r>
          </a:p>
          <a:p>
            <a:pPr lvl="1"/>
            <a:r>
              <a:rPr lang="es-ES_tradnl" dirty="0">
                <a:latin typeface="+mj-lt"/>
              </a:rPr>
              <a:t>A. No es una imagen física.</a:t>
            </a:r>
          </a:p>
          <a:p>
            <a:pPr lvl="1"/>
            <a:r>
              <a:rPr lang="es-ES_tradnl" dirty="0">
                <a:latin typeface="+mj-lt"/>
              </a:rPr>
              <a:t>B. Es una imagen personal.</a:t>
            </a:r>
          </a:p>
          <a:p>
            <a:pPr lvl="1"/>
            <a:r>
              <a:rPr lang="es-ES_tradnl" dirty="0">
                <a:latin typeface="+mj-lt"/>
              </a:rPr>
              <a:t>C. Es una imagen moral.</a:t>
            </a:r>
          </a:p>
          <a:p>
            <a:pPr lvl="1"/>
            <a:r>
              <a:rPr lang="es-ES_tradnl" dirty="0">
                <a:latin typeface="+mj-lt"/>
              </a:rPr>
              <a:t>D. Es una imagen social.</a:t>
            </a:r>
            <a:endParaRPr lang="es-ES_tradnl" dirty="0">
              <a:effectLst/>
              <a:latin typeface="+mj-lt"/>
            </a:endParaRPr>
          </a:p>
        </p:txBody>
      </p:sp>
      <p:pic>
        <p:nvPicPr>
          <p:cNvPr id="7" name="Picture 6">
            <a:extLst>
              <a:ext uri="{FF2B5EF4-FFF2-40B4-BE49-F238E27FC236}">
                <a16:creationId xmlns:a16="http://schemas.microsoft.com/office/drawing/2014/main" id="{AE1BC60D-A14F-D844-B214-CBC837166C6F}"/>
              </a:ext>
            </a:extLst>
          </p:cNvPr>
          <p:cNvPicPr>
            <a:picLocks noChangeAspect="1"/>
          </p:cNvPicPr>
          <p:nvPr/>
        </p:nvPicPr>
        <p:blipFill>
          <a:blip r:embed="rId4"/>
          <a:stretch>
            <a:fillRect/>
          </a:stretch>
        </p:blipFill>
        <p:spPr>
          <a:xfrm>
            <a:off x="5447643" y="685800"/>
            <a:ext cx="3467757" cy="2362199"/>
          </a:xfrm>
          <a:prstGeom prst="rect">
            <a:avLst/>
          </a:prstGeom>
        </p:spPr>
      </p:pic>
    </p:spTree>
    <p:custDataLst>
      <p:tags r:id="rId1"/>
    </p:custDataLst>
    <p:extLst>
      <p:ext uri="{BB962C8B-B14F-4D97-AF65-F5344CB8AC3E}">
        <p14:creationId xmlns:p14="http://schemas.microsoft.com/office/powerpoint/2010/main" val="124149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4.bp.blogspot.com/-tFliyJzhFB4/TbXHwKKbulI/AAAAAAAAAFw/f30TSINCShc/s1600/adam_in_the_garden_of_eden.jpg">
            <a:extLst>
              <a:ext uri="{FF2B5EF4-FFF2-40B4-BE49-F238E27FC236}">
                <a16:creationId xmlns:a16="http://schemas.microsoft.com/office/drawing/2014/main" id="{134737BE-4221-F648-AE0C-C5F3F138A67B}"/>
              </a:ext>
            </a:extLst>
          </p:cNvPr>
          <p:cNvPicPr>
            <a:picLocks noChangeAspect="1" noChangeArrowheads="1"/>
          </p:cNvPicPr>
          <p:nvPr/>
        </p:nvPicPr>
        <p:blipFill>
          <a:blip r:embed="rId2" cstate="print"/>
          <a:srcRect/>
          <a:stretch>
            <a:fillRect/>
          </a:stretch>
        </p:blipFill>
        <p:spPr bwMode="auto">
          <a:xfrm>
            <a:off x="5029200" y="1"/>
            <a:ext cx="4114800" cy="5715000"/>
          </a:xfrm>
          <a:prstGeom prst="rect">
            <a:avLst/>
          </a:prstGeom>
          <a:noFill/>
        </p:spPr>
      </p:pic>
      <p:sp>
        <p:nvSpPr>
          <p:cNvPr id="4" name="Rectangle 3">
            <a:extLst>
              <a:ext uri="{FF2B5EF4-FFF2-40B4-BE49-F238E27FC236}">
                <a16:creationId xmlns:a16="http://schemas.microsoft.com/office/drawing/2014/main" id="{B07BEC86-4245-D24D-A714-E80757A5ECF0}"/>
              </a:ext>
            </a:extLst>
          </p:cNvPr>
          <p:cNvSpPr/>
          <p:nvPr/>
        </p:nvSpPr>
        <p:spPr>
          <a:xfrm>
            <a:off x="152400" y="838200"/>
            <a:ext cx="4800600" cy="4708981"/>
          </a:xfrm>
          <a:prstGeom prst="rect">
            <a:avLst/>
          </a:prstGeom>
        </p:spPr>
        <p:style>
          <a:lnRef idx="3">
            <a:schemeClr val="lt1"/>
          </a:lnRef>
          <a:fillRef idx="1">
            <a:schemeClr val="dk1"/>
          </a:fillRef>
          <a:effectRef idx="1">
            <a:schemeClr val="dk1"/>
          </a:effectRef>
          <a:fontRef idx="minor">
            <a:schemeClr val="lt1"/>
          </a:fontRef>
        </p:style>
        <p:txBody>
          <a:bodyPr wrap="square" lIns="90000">
            <a:spAutoFit/>
          </a:bodyPr>
          <a:lstStyle/>
          <a:p>
            <a:r>
              <a:rPr lang="es-MX" sz="2000" dirty="0">
                <a:latin typeface="Times" pitchFamily="2" charset="0"/>
              </a:rPr>
              <a:t>ANTROPOLOGIA: DEL GRIEGO ANTROPOS Y LOGOS TRATADO, SE ENTIENDE COMO LA CIENCIA QUE TRATA DEL HOMBRE.</a:t>
            </a:r>
          </a:p>
          <a:p>
            <a:endParaRPr lang="es-MX" sz="2000" dirty="0">
              <a:latin typeface="Times" pitchFamily="2" charset="0"/>
            </a:endParaRPr>
          </a:p>
          <a:p>
            <a:endParaRPr lang="es-MX" sz="2000" dirty="0">
              <a:latin typeface="Times" pitchFamily="2" charset="0"/>
            </a:endParaRPr>
          </a:p>
          <a:p>
            <a:r>
              <a:rPr lang="es-MX" sz="2000" dirty="0">
                <a:latin typeface="Times" pitchFamily="2" charset="0"/>
              </a:rPr>
              <a:t>LA ANTROPOLOGIA BIBLICA SE REFIERE A LA DOCTRINA CRISTIANA ACERCA DE LA HUMANIDAD, EN CUANTO A SUS ORIGENES, SU  PERSONALIDAD, SU SEMEJANZA RESPECTO A QUIEN LE CREÓ; SU ESTADO ORIGINAL, SU PROPOSITO VITAL, SU FRACASO Y SU TRIUNFO Y SU META FINAL. </a:t>
            </a:r>
          </a:p>
        </p:txBody>
      </p:sp>
      <p:sp>
        <p:nvSpPr>
          <p:cNvPr id="5" name="Rectangle 4">
            <a:extLst>
              <a:ext uri="{FF2B5EF4-FFF2-40B4-BE49-F238E27FC236}">
                <a16:creationId xmlns:a16="http://schemas.microsoft.com/office/drawing/2014/main" id="{F35CEF23-1A0F-7D40-835A-5DDABC42D64F}"/>
              </a:ext>
            </a:extLst>
          </p:cNvPr>
          <p:cNvSpPr/>
          <p:nvPr/>
        </p:nvSpPr>
        <p:spPr>
          <a:xfrm>
            <a:off x="457200" y="146920"/>
            <a:ext cx="3759171" cy="523220"/>
          </a:xfrm>
          <a:prstGeom prst="rect">
            <a:avLst/>
          </a:prstGeom>
        </p:spPr>
        <p:txBody>
          <a:bodyPr wrap="none">
            <a:spAutoFit/>
          </a:bodyPr>
          <a:lstStyle/>
          <a:p>
            <a:pPr algn="ctr"/>
            <a:r>
              <a:rPr lang="es-MX" sz="2800" dirty="0">
                <a:solidFill>
                  <a:schemeClr val="accent4"/>
                </a:solidFill>
              </a:rPr>
              <a:t>ANTROPOLOGIA BIBLICA</a:t>
            </a:r>
          </a:p>
        </p:txBody>
      </p:sp>
    </p:spTree>
    <p:extLst>
      <p:ext uri="{BB962C8B-B14F-4D97-AF65-F5344CB8AC3E}">
        <p14:creationId xmlns:p14="http://schemas.microsoft.com/office/powerpoint/2010/main" val="37572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457200"/>
          </a:xfrm>
        </p:spPr>
        <p:txBody>
          <a:bodyPr>
            <a:normAutofit fontScale="90000"/>
          </a:bodyPr>
          <a:lstStyle/>
          <a:p>
            <a:r>
              <a:rPr lang="es-ES_tradnl" noProof="0" dirty="0"/>
              <a:t>I. La importancia del estudio                6 Razones</a:t>
            </a:r>
          </a:p>
        </p:txBody>
      </p:sp>
      <p:sp>
        <p:nvSpPr>
          <p:cNvPr id="29699" name="Rectangle 3"/>
          <p:cNvSpPr>
            <a:spLocks noGrp="1" noChangeArrowheads="1"/>
          </p:cNvSpPr>
          <p:nvPr>
            <p:ph type="body" idx="1"/>
          </p:nvPr>
        </p:nvSpPr>
        <p:spPr>
          <a:xfrm>
            <a:off x="152400" y="914400"/>
            <a:ext cx="8458200" cy="5562600"/>
          </a:xfrm>
        </p:spPr>
        <p:txBody>
          <a:bodyPr>
            <a:normAutofit lnSpcReduction="10000"/>
          </a:bodyPr>
          <a:lstStyle/>
          <a:p>
            <a:pPr>
              <a:spcBef>
                <a:spcPct val="50000"/>
              </a:spcBef>
            </a:pPr>
            <a:r>
              <a:rPr lang="es-ES_tradnl" sz="2400" b="1" noProof="0" dirty="0">
                <a:effectLst>
                  <a:outerShdw blurRad="38100" dist="38100" dir="2700000" algn="tl">
                    <a:srgbClr val="000000">
                      <a:alpha val="43137"/>
                    </a:srgbClr>
                  </a:outerShdw>
                </a:effectLst>
              </a:rPr>
              <a:t>Por su relación a otras doctrinas:</a:t>
            </a:r>
          </a:p>
          <a:p>
            <a:pPr lvl="1">
              <a:spcBef>
                <a:spcPct val="50000"/>
              </a:spcBef>
            </a:pPr>
            <a:r>
              <a:rPr lang="es-ES_tradnl" sz="2400" noProof="0" dirty="0"/>
              <a:t>Teología – </a:t>
            </a:r>
          </a:p>
          <a:p>
            <a:pPr lvl="2">
              <a:spcBef>
                <a:spcPct val="50000"/>
              </a:spcBef>
            </a:pPr>
            <a:r>
              <a:rPr lang="es-ES_tradnl" sz="2000" noProof="0" dirty="0"/>
              <a:t>Si creemos que el hombre es Dios, no necesitamos de Dios</a:t>
            </a:r>
          </a:p>
          <a:p>
            <a:pPr lvl="2">
              <a:spcBef>
                <a:spcPct val="50000"/>
              </a:spcBef>
            </a:pPr>
            <a:r>
              <a:rPr lang="es-ES_tradnl" sz="2000" noProof="0" dirty="0"/>
              <a:t>Si el hombre es la criatura más importante, es necesario entenderlo para entender bien a Dios y sus propósitos.</a:t>
            </a:r>
          </a:p>
          <a:p>
            <a:pPr lvl="1">
              <a:spcBef>
                <a:spcPct val="50000"/>
              </a:spcBef>
            </a:pPr>
            <a:r>
              <a:rPr lang="es-ES_tradnl" sz="2400" noProof="0" dirty="0"/>
              <a:t>Soteriología – Si creemos que el hombre es básicamente bueno, no necesitamos de la salvación Bíblica. </a:t>
            </a:r>
          </a:p>
          <a:p>
            <a:pPr lvl="1">
              <a:spcBef>
                <a:spcPct val="50000"/>
              </a:spcBef>
            </a:pPr>
            <a:r>
              <a:rPr lang="es-ES_tradnl" sz="2400" noProof="0" dirty="0"/>
              <a:t>Creación – Si creemos que el hombre es un animal, rechazaremos la creencia en una parte inmaterial, que tiene una moralidad verdadera.</a:t>
            </a:r>
          </a:p>
          <a:p>
            <a:pPr>
              <a:spcBef>
                <a:spcPct val="50000"/>
              </a:spcBef>
            </a:pPr>
            <a:r>
              <a:rPr lang="es-ES_tradnl" sz="2400" b="1" noProof="0" dirty="0">
                <a:effectLst>
                  <a:outerShdw blurRad="38100" dist="38100" dir="2700000" algn="tl">
                    <a:srgbClr val="000000">
                      <a:alpha val="43137"/>
                    </a:srgbClr>
                  </a:outerShdw>
                </a:effectLst>
              </a:rPr>
              <a:t>Porque Cristo fue hombre.</a:t>
            </a:r>
          </a:p>
          <a:p>
            <a:pPr>
              <a:spcBef>
                <a:spcPct val="50000"/>
              </a:spcBef>
            </a:pPr>
            <a:r>
              <a:rPr lang="es-ES_tradnl" sz="2400" b="1" noProof="0" dirty="0">
                <a:effectLst>
                  <a:outerShdw blurRad="38100" dist="38100" dir="2700000" algn="tl">
                    <a:srgbClr val="000000">
                      <a:alpha val="43137"/>
                    </a:srgbClr>
                  </a:outerShdw>
                </a:effectLst>
              </a:rPr>
              <a:t>Porque hay muchos conceptos equivocados del hombre hoy en día.</a:t>
            </a:r>
          </a:p>
        </p:txBody>
      </p:sp>
    </p:spTree>
    <p:extLst>
      <p:ext uri="{BB962C8B-B14F-4D97-AF65-F5344CB8AC3E}">
        <p14:creationId xmlns:p14="http://schemas.microsoft.com/office/powerpoint/2010/main" val="4103620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ox(in)">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ox(in)">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ox(in)">
                                      <p:cBhvr>
                                        <p:cTn id="17" dur="500"/>
                                        <p:tgtEl>
                                          <p:spTgt spid="29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ox(in)">
                                      <p:cBhvr>
                                        <p:cTn id="22" dur="500"/>
                                        <p:tgtEl>
                                          <p:spTgt spid="296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ox(in)">
                                      <p:cBhvr>
                                        <p:cTn id="27" dur="500"/>
                                        <p:tgtEl>
                                          <p:spTgt spid="296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box(in)">
                                      <p:cBhvr>
                                        <p:cTn id="32" dur="500"/>
                                        <p:tgtEl>
                                          <p:spTgt spid="296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box(in)">
                                      <p:cBhvr>
                                        <p:cTn id="37" dur="500"/>
                                        <p:tgtEl>
                                          <p:spTgt spid="2969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699">
                                            <p:txEl>
                                              <p:pRg st="7" end="7"/>
                                            </p:txEl>
                                          </p:spTgt>
                                        </p:tgtEl>
                                        <p:attrNameLst>
                                          <p:attrName>style.visibility</p:attrName>
                                        </p:attrNameLst>
                                      </p:cBhvr>
                                      <p:to>
                                        <p:strVal val="visible"/>
                                      </p:to>
                                    </p:set>
                                    <p:animEffect transition="in" filter="box(in)">
                                      <p:cBhvr>
                                        <p:cTn id="42" dur="500"/>
                                        <p:tgtEl>
                                          <p:spTgt spid="296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4"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s-ES_tradnl" noProof="0"/>
              <a:t>I. La importancia del estudio</a:t>
            </a:r>
          </a:p>
        </p:txBody>
      </p:sp>
      <p:sp>
        <p:nvSpPr>
          <p:cNvPr id="32771" name="Rectangle 3"/>
          <p:cNvSpPr>
            <a:spLocks noGrp="1" noChangeArrowheads="1"/>
          </p:cNvSpPr>
          <p:nvPr>
            <p:ph type="body" idx="1"/>
          </p:nvPr>
        </p:nvSpPr>
        <p:spPr>
          <a:xfrm>
            <a:off x="304800" y="1080052"/>
            <a:ext cx="6248400" cy="5029200"/>
          </a:xfrm>
        </p:spPr>
        <p:txBody>
          <a:bodyPr>
            <a:normAutofit fontScale="70000" lnSpcReduction="20000"/>
          </a:bodyPr>
          <a:lstStyle/>
          <a:p>
            <a:pPr>
              <a:lnSpc>
                <a:spcPct val="90000"/>
              </a:lnSpc>
              <a:spcBef>
                <a:spcPct val="50000"/>
              </a:spcBef>
              <a:buClr>
                <a:schemeClr val="tx1"/>
              </a:buClr>
            </a:pPr>
            <a:r>
              <a:rPr lang="es-ES_tradnl" sz="2800" b="1" dirty="0">
                <a:effectLst>
                  <a:outerShdw blurRad="38100" dist="38100" dir="2700000" algn="tl">
                    <a:srgbClr val="000000">
                      <a:alpha val="43137"/>
                    </a:srgbClr>
                  </a:outerShdw>
                </a:effectLst>
              </a:rPr>
              <a:t>Para poder proclamar el evangelio de una manera más eficaz.</a:t>
            </a:r>
          </a:p>
          <a:p>
            <a:pPr lvl="1">
              <a:lnSpc>
                <a:spcPct val="90000"/>
              </a:lnSpc>
              <a:spcBef>
                <a:spcPct val="50000"/>
              </a:spcBef>
            </a:pPr>
            <a:r>
              <a:rPr lang="es-ES_tradnl" sz="2400" dirty="0"/>
              <a:t>Si el hombre es bueno, nada más hay que animarle.</a:t>
            </a:r>
          </a:p>
          <a:p>
            <a:pPr lvl="1">
              <a:lnSpc>
                <a:spcPct val="90000"/>
              </a:lnSpc>
              <a:spcBef>
                <a:spcPct val="50000"/>
              </a:spcBef>
            </a:pPr>
            <a:r>
              <a:rPr lang="es-ES_tradnl" sz="2400" dirty="0"/>
              <a:t>Si el hombre es libre (libre albedrio) y completamente capaz en sí de aceptar o rechazar el evangelio, solo hay que convencerlo.</a:t>
            </a:r>
          </a:p>
          <a:p>
            <a:pPr lvl="1">
              <a:lnSpc>
                <a:spcPct val="90000"/>
              </a:lnSpc>
              <a:spcBef>
                <a:spcPct val="50000"/>
              </a:spcBef>
            </a:pPr>
            <a:r>
              <a:rPr lang="es-ES_tradnl" sz="2400" dirty="0"/>
              <a:t>Si el hombre está enfermo, nada más hay que darle una dosis de medicina</a:t>
            </a:r>
          </a:p>
          <a:p>
            <a:pPr lvl="1">
              <a:lnSpc>
                <a:spcPct val="90000"/>
              </a:lnSpc>
              <a:spcBef>
                <a:spcPct val="50000"/>
              </a:spcBef>
            </a:pPr>
            <a:r>
              <a:rPr lang="es-ES_tradnl" sz="2400" dirty="0"/>
              <a:t>Si el hombre es el producto de su ambiente, nada más hay que cambiar el ambiente</a:t>
            </a:r>
          </a:p>
          <a:p>
            <a:pPr lvl="1">
              <a:lnSpc>
                <a:spcPct val="90000"/>
              </a:lnSpc>
              <a:spcBef>
                <a:spcPct val="50000"/>
              </a:spcBef>
            </a:pPr>
            <a:r>
              <a:rPr lang="es-ES_tradnl" sz="2400" dirty="0"/>
              <a:t>Si el hombre está muerto, necesita la obra milagrosa de Dios</a:t>
            </a:r>
          </a:p>
          <a:p>
            <a:pPr>
              <a:spcBef>
                <a:spcPct val="50000"/>
              </a:spcBef>
              <a:buClr>
                <a:schemeClr val="tx1"/>
              </a:buClr>
            </a:pPr>
            <a:endParaRPr lang="es-ES_tradnl" b="1" dirty="0">
              <a:effectLst>
                <a:outerShdw blurRad="38100" dist="38100" dir="2700000" algn="tl">
                  <a:srgbClr val="000000">
                    <a:alpha val="43137"/>
                  </a:srgbClr>
                </a:outerShdw>
              </a:effectLst>
            </a:endParaRPr>
          </a:p>
          <a:p>
            <a:pPr>
              <a:spcBef>
                <a:spcPct val="50000"/>
              </a:spcBef>
              <a:buClr>
                <a:schemeClr val="tx1"/>
              </a:buClr>
            </a:pPr>
            <a:r>
              <a:rPr lang="es-ES_tradnl" b="1" dirty="0">
                <a:effectLst>
                  <a:outerShdw blurRad="38100" dist="38100" dir="2700000" algn="tl">
                    <a:srgbClr val="000000">
                      <a:alpha val="43137"/>
                    </a:srgbClr>
                  </a:outerShdw>
                </a:effectLst>
              </a:rPr>
              <a:t>Porque el hombre busca un auto-entendimiento</a:t>
            </a:r>
          </a:p>
          <a:p>
            <a:pPr lvl="1">
              <a:spcBef>
                <a:spcPct val="50000"/>
              </a:spcBef>
            </a:pPr>
            <a:r>
              <a:rPr lang="es-ES_tradnl" dirty="0"/>
              <a:t>Los jóvenes siempre han hecho la pregunta: ¿Qué o quien soy yo?</a:t>
            </a:r>
          </a:p>
          <a:p>
            <a:pPr lvl="1">
              <a:spcBef>
                <a:spcPct val="50000"/>
              </a:spcBef>
            </a:pPr>
            <a:r>
              <a:rPr lang="es-ES_tradnl" dirty="0"/>
              <a:t>La modernidad ha desechado las tradiciones que por tantos siglos daban cierta estabilidad.</a:t>
            </a:r>
          </a:p>
          <a:p>
            <a:pPr>
              <a:lnSpc>
                <a:spcPct val="90000"/>
              </a:lnSpc>
              <a:spcBef>
                <a:spcPct val="50000"/>
              </a:spcBef>
              <a:buClr>
                <a:schemeClr val="tx1"/>
              </a:buClr>
            </a:pPr>
            <a:endParaRPr lang="es-ES_tradnl" sz="2400" noProof="0" dirty="0"/>
          </a:p>
        </p:txBody>
      </p:sp>
      <p:pic>
        <p:nvPicPr>
          <p:cNvPr id="3" name="Picture 2">
            <a:extLst>
              <a:ext uri="{FF2B5EF4-FFF2-40B4-BE49-F238E27FC236}">
                <a16:creationId xmlns:a16="http://schemas.microsoft.com/office/drawing/2014/main" id="{B1460ACD-623E-7245-8454-97B84BD67C05}"/>
              </a:ext>
            </a:extLst>
          </p:cNvPr>
          <p:cNvPicPr>
            <a:picLocks noChangeAspect="1"/>
          </p:cNvPicPr>
          <p:nvPr/>
        </p:nvPicPr>
        <p:blipFill>
          <a:blip r:embed="rId3"/>
          <a:stretch>
            <a:fillRect/>
          </a:stretch>
        </p:blipFill>
        <p:spPr>
          <a:xfrm>
            <a:off x="6553200" y="997226"/>
            <a:ext cx="2590800" cy="1866900"/>
          </a:xfrm>
          <a:prstGeom prst="rect">
            <a:avLst/>
          </a:prstGeom>
        </p:spPr>
      </p:pic>
    </p:spTree>
    <p:extLst>
      <p:ext uri="{BB962C8B-B14F-4D97-AF65-F5344CB8AC3E}">
        <p14:creationId xmlns:p14="http://schemas.microsoft.com/office/powerpoint/2010/main" val="20485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in)">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box(in)">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box(in)">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box(in)">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box(in)">
                                      <p:cBhvr>
                                        <p:cTn id="27" dur="500"/>
                                        <p:tgtEl>
                                          <p:spTgt spid="327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771">
                                            <p:txEl>
                                              <p:pRg st="5" end="5"/>
                                            </p:txEl>
                                          </p:spTgt>
                                        </p:tgtEl>
                                        <p:attrNameLst>
                                          <p:attrName>style.visibility</p:attrName>
                                        </p:attrNameLst>
                                      </p:cBhvr>
                                      <p:to>
                                        <p:strVal val="visible"/>
                                      </p:to>
                                    </p:set>
                                    <p:animEffect transition="in" filter="box(in)">
                                      <p:cBhvr>
                                        <p:cTn id="32" dur="500"/>
                                        <p:tgtEl>
                                          <p:spTgt spid="327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771">
                                            <p:txEl>
                                              <p:pRg st="7" end="7"/>
                                            </p:txEl>
                                          </p:spTgt>
                                        </p:tgtEl>
                                        <p:attrNameLst>
                                          <p:attrName>style.visibility</p:attrName>
                                        </p:attrNameLst>
                                      </p:cBhvr>
                                      <p:to>
                                        <p:strVal val="visible"/>
                                      </p:to>
                                    </p:set>
                                    <p:animEffect transition="in" filter="box(in)">
                                      <p:cBhvr>
                                        <p:cTn id="37" dur="500"/>
                                        <p:tgtEl>
                                          <p:spTgt spid="327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771">
                                            <p:txEl>
                                              <p:pRg st="8" end="8"/>
                                            </p:txEl>
                                          </p:spTgt>
                                        </p:tgtEl>
                                        <p:attrNameLst>
                                          <p:attrName>style.visibility</p:attrName>
                                        </p:attrNameLst>
                                      </p:cBhvr>
                                      <p:to>
                                        <p:strVal val="visible"/>
                                      </p:to>
                                    </p:set>
                                    <p:animEffect transition="in" filter="box(in)">
                                      <p:cBhvr>
                                        <p:cTn id="42" dur="500"/>
                                        <p:tgtEl>
                                          <p:spTgt spid="327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771">
                                            <p:txEl>
                                              <p:pRg st="9" end="9"/>
                                            </p:txEl>
                                          </p:spTgt>
                                        </p:tgtEl>
                                        <p:attrNameLst>
                                          <p:attrName>style.visibility</p:attrName>
                                        </p:attrNameLst>
                                      </p:cBhvr>
                                      <p:to>
                                        <p:strVal val="visible"/>
                                      </p:to>
                                    </p:set>
                                    <p:animEffect transition="in" filter="box(in)">
                                      <p:cBhvr>
                                        <p:cTn id="47" dur="500"/>
                                        <p:tgtEl>
                                          <p:spTgt spid="327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4"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s-ES_tradnl" noProof="0"/>
              <a:t>I. La importancia del estudio</a:t>
            </a:r>
          </a:p>
        </p:txBody>
      </p:sp>
      <p:sp>
        <p:nvSpPr>
          <p:cNvPr id="36867" name="Rectangle 3"/>
          <p:cNvSpPr>
            <a:spLocks noGrp="1" noChangeArrowheads="1"/>
          </p:cNvSpPr>
          <p:nvPr>
            <p:ph type="body" idx="1"/>
          </p:nvPr>
        </p:nvSpPr>
        <p:spPr>
          <a:xfrm>
            <a:off x="152400" y="990600"/>
            <a:ext cx="7772400" cy="5029200"/>
          </a:xfrm>
        </p:spPr>
        <p:txBody>
          <a:bodyPr/>
          <a:lstStyle/>
          <a:p>
            <a:pPr>
              <a:spcBef>
                <a:spcPct val="50000"/>
              </a:spcBef>
            </a:pPr>
            <a:r>
              <a:rPr lang="es-ES_tradnl" noProof="0" dirty="0"/>
              <a:t>Para dar esperanza al hombre</a:t>
            </a:r>
          </a:p>
          <a:p>
            <a:pPr lvl="1">
              <a:spcBef>
                <a:spcPct val="50000"/>
              </a:spcBef>
            </a:pPr>
            <a:r>
              <a:rPr lang="es-ES_tradnl" noProof="0" dirty="0"/>
              <a:t>El hombre no es un animal, o el resultado de la casualidad, o una pieza en una maquina inevitable que se llama el destino.</a:t>
            </a:r>
          </a:p>
          <a:p>
            <a:pPr lvl="1">
              <a:spcBef>
                <a:spcPct val="50000"/>
              </a:spcBef>
            </a:pPr>
            <a:r>
              <a:rPr lang="es-ES_tradnl" noProof="0" dirty="0"/>
              <a:t>El increíble desmoronamiento visible hoy día (en drogas, alcohol, guerras y terrorismo) ha causado una grave crisis de esperanza.</a:t>
            </a:r>
          </a:p>
          <a:p>
            <a:pPr lvl="1">
              <a:spcBef>
                <a:spcPct val="50000"/>
              </a:spcBef>
            </a:pPr>
            <a:r>
              <a:rPr lang="es-ES_tradnl" noProof="0" dirty="0"/>
              <a:t>El hombre es creación directa de Dios.  Es la cima de su creación y el objeto de su amor.</a:t>
            </a:r>
          </a:p>
        </p:txBody>
      </p:sp>
    </p:spTree>
    <p:extLst>
      <p:ext uri="{BB962C8B-B14F-4D97-AF65-F5344CB8AC3E}">
        <p14:creationId xmlns:p14="http://schemas.microsoft.com/office/powerpoint/2010/main" val="3162974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ox(in)">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box(in)">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box(in)">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box(in)">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4"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457200" y="-152400"/>
            <a:ext cx="8229600" cy="1173162"/>
          </a:xfrm>
        </p:spPr>
        <p:txBody>
          <a:bodyPr/>
          <a:lstStyle/>
          <a:p>
            <a:r>
              <a:rPr lang="es-ES_tradnl" noProof="0" dirty="0"/>
              <a:t>Perspectivas alternativas</a:t>
            </a:r>
          </a:p>
        </p:txBody>
      </p:sp>
      <p:sp>
        <p:nvSpPr>
          <p:cNvPr id="118787" name="Rectangle 1027"/>
          <p:cNvSpPr>
            <a:spLocks noGrp="1" noChangeArrowheads="1"/>
          </p:cNvSpPr>
          <p:nvPr>
            <p:ph type="body" idx="1"/>
          </p:nvPr>
        </p:nvSpPr>
        <p:spPr>
          <a:xfrm>
            <a:off x="228600" y="1295400"/>
            <a:ext cx="5715000" cy="4114800"/>
          </a:xfrm>
        </p:spPr>
        <p:txBody>
          <a:bodyPr/>
          <a:lstStyle/>
          <a:p>
            <a:pPr marL="609600" indent="-609600">
              <a:buClr>
                <a:schemeClr val="tx1"/>
              </a:buClr>
              <a:buFontTx/>
              <a:buAutoNum type="arabicPeriod"/>
            </a:pPr>
            <a:r>
              <a:rPr lang="es-ES_tradnl" noProof="0" dirty="0">
                <a:solidFill>
                  <a:srgbClr val="C00000"/>
                </a:solidFill>
              </a:rPr>
              <a:t>Evolución ateística</a:t>
            </a:r>
          </a:p>
          <a:p>
            <a:pPr marL="990600" lvl="1" indent="-533400">
              <a:buClr>
                <a:schemeClr val="tx1"/>
              </a:buClr>
            </a:pPr>
            <a:endParaRPr lang="es-ES_tradnl" noProof="0" dirty="0">
              <a:solidFill>
                <a:srgbClr val="C00000"/>
              </a:solidFill>
            </a:endParaRPr>
          </a:p>
          <a:p>
            <a:pPr marL="990600" lvl="1" indent="-533400">
              <a:buClr>
                <a:schemeClr val="tx1"/>
              </a:buClr>
            </a:pPr>
            <a:r>
              <a:rPr lang="es-ES_tradnl" noProof="0" dirty="0">
                <a:solidFill>
                  <a:srgbClr val="C00000"/>
                </a:solidFill>
              </a:rPr>
              <a:t>Carlos Darwin (1859) – “</a:t>
            </a:r>
            <a:r>
              <a:rPr lang="es-ES_tradnl" i="1" noProof="0" dirty="0">
                <a:solidFill>
                  <a:srgbClr val="C00000"/>
                </a:solidFill>
              </a:rPr>
              <a:t>El origen de las especies por medio de la selección natural”</a:t>
            </a:r>
            <a:endParaRPr lang="es-ES_tradnl" noProof="0" dirty="0">
              <a:solidFill>
                <a:srgbClr val="C00000"/>
              </a:solidFill>
            </a:endParaRPr>
          </a:p>
          <a:p>
            <a:pPr marL="990600" lvl="1" indent="-533400">
              <a:buClr>
                <a:schemeClr val="tx1"/>
              </a:buClr>
            </a:pPr>
            <a:r>
              <a:rPr lang="es-ES_tradnl" noProof="0" dirty="0">
                <a:solidFill>
                  <a:srgbClr val="C00000"/>
                </a:solidFill>
              </a:rPr>
              <a:t>Es el naturalismo.</a:t>
            </a:r>
          </a:p>
          <a:p>
            <a:pPr marL="990600" lvl="1" indent="-533400">
              <a:buClr>
                <a:schemeClr val="tx1"/>
              </a:buClr>
            </a:pPr>
            <a:r>
              <a:rPr lang="es-ES_tradnl" noProof="0" dirty="0">
                <a:solidFill>
                  <a:srgbClr val="C00000"/>
                </a:solidFill>
              </a:rPr>
              <a:t>No existe un Dios creador de todo.</a:t>
            </a:r>
          </a:p>
        </p:txBody>
      </p:sp>
      <p:pic>
        <p:nvPicPr>
          <p:cNvPr id="2" name="Picture 1">
            <a:extLst>
              <a:ext uri="{FF2B5EF4-FFF2-40B4-BE49-F238E27FC236}">
                <a16:creationId xmlns:a16="http://schemas.microsoft.com/office/drawing/2014/main" id="{FEB10BE1-369A-8A47-9A63-B2E8265F29C4}"/>
              </a:ext>
            </a:extLst>
          </p:cNvPr>
          <p:cNvPicPr>
            <a:picLocks noChangeAspect="1"/>
          </p:cNvPicPr>
          <p:nvPr/>
        </p:nvPicPr>
        <p:blipFill>
          <a:blip r:embed="rId3"/>
          <a:stretch>
            <a:fillRect/>
          </a:stretch>
        </p:blipFill>
        <p:spPr>
          <a:xfrm>
            <a:off x="5943600" y="1600200"/>
            <a:ext cx="2895600" cy="3962400"/>
          </a:xfrm>
          <a:prstGeom prst="rect">
            <a:avLst/>
          </a:prstGeom>
          <a:ln>
            <a:noFill/>
          </a:ln>
          <a:effectLst>
            <a:softEdge rad="112500"/>
          </a:effectLst>
        </p:spPr>
      </p:pic>
    </p:spTree>
    <p:extLst>
      <p:ext uri="{BB962C8B-B14F-4D97-AF65-F5344CB8AC3E}">
        <p14:creationId xmlns:p14="http://schemas.microsoft.com/office/powerpoint/2010/main" val="2216579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checkerboard(across)">
                                      <p:cBhvr>
                                        <p:cTn id="7" dur="500"/>
                                        <p:tgtEl>
                                          <p:spTgt spid="118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8787">
                                            <p:txEl>
                                              <p:pRg st="2" end="2"/>
                                            </p:txEl>
                                          </p:spTgt>
                                        </p:tgtEl>
                                        <p:attrNameLst>
                                          <p:attrName>style.visibility</p:attrName>
                                        </p:attrNameLst>
                                      </p:cBhvr>
                                      <p:to>
                                        <p:strVal val="visible"/>
                                      </p:to>
                                    </p:set>
                                    <p:animEffect transition="in" filter="checkerboard(across)">
                                      <p:cBhvr>
                                        <p:cTn id="12" dur="500"/>
                                        <p:tgtEl>
                                          <p:spTgt spid="1187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8787">
                                            <p:txEl>
                                              <p:pRg st="3" end="3"/>
                                            </p:txEl>
                                          </p:spTgt>
                                        </p:tgtEl>
                                        <p:attrNameLst>
                                          <p:attrName>style.visibility</p:attrName>
                                        </p:attrNameLst>
                                      </p:cBhvr>
                                      <p:to>
                                        <p:strVal val="visible"/>
                                      </p:to>
                                    </p:set>
                                    <p:animEffect transition="in" filter="checkerboard(across)">
                                      <p:cBhvr>
                                        <p:cTn id="17" dur="500"/>
                                        <p:tgtEl>
                                          <p:spTgt spid="1187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8787">
                                            <p:txEl>
                                              <p:pRg st="4" end="4"/>
                                            </p:txEl>
                                          </p:spTgt>
                                        </p:tgtEl>
                                        <p:attrNameLst>
                                          <p:attrName>style.visibility</p:attrName>
                                        </p:attrNameLst>
                                      </p:cBhvr>
                                      <p:to>
                                        <p:strVal val="visible"/>
                                      </p:to>
                                    </p:set>
                                    <p:animEffect transition="in" filter="checkerboard(across)">
                                      <p:cBhvr>
                                        <p:cTn id="22" dur="500"/>
                                        <p:tgtEl>
                                          <p:spTgt spid="1187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050"/>
          <p:cNvSpPr>
            <a:spLocks noGrp="1" noChangeArrowheads="1"/>
          </p:cNvSpPr>
          <p:nvPr>
            <p:ph type="body" idx="1"/>
          </p:nvPr>
        </p:nvSpPr>
        <p:spPr>
          <a:xfrm>
            <a:off x="-533400" y="1066800"/>
            <a:ext cx="5943600" cy="6172200"/>
          </a:xfrm>
        </p:spPr>
        <p:txBody>
          <a:bodyPr>
            <a:normAutofit/>
          </a:bodyPr>
          <a:lstStyle/>
          <a:p>
            <a:pPr marL="1371600" lvl="2" indent="-457200">
              <a:lnSpc>
                <a:spcPct val="90000"/>
              </a:lnSpc>
              <a:buClr>
                <a:srgbClr val="FFFF66"/>
              </a:buClr>
              <a:buFontTx/>
              <a:buAutoNum type="arabicParenR"/>
            </a:pPr>
            <a:endParaRPr lang="es-ES_tradnl" noProof="0" dirty="0"/>
          </a:p>
          <a:p>
            <a:pPr marL="1371600" lvl="2" indent="-457200">
              <a:lnSpc>
                <a:spcPct val="90000"/>
              </a:lnSpc>
              <a:buClr>
                <a:schemeClr val="tx1"/>
              </a:buClr>
              <a:buFont typeface="+mj-lt"/>
              <a:buAutoNum type="arabicParenR"/>
            </a:pPr>
            <a:r>
              <a:rPr lang="es-ES_tradnl" noProof="0" dirty="0"/>
              <a:t>La variación se da en algunos vástagos superiores a sus padres.</a:t>
            </a:r>
          </a:p>
          <a:p>
            <a:pPr marL="1371600" lvl="2" indent="-457200">
              <a:lnSpc>
                <a:spcPct val="90000"/>
              </a:lnSpc>
              <a:buClr>
                <a:schemeClr val="tx1"/>
              </a:buClr>
              <a:buFont typeface="+mj-lt"/>
              <a:buAutoNum type="arabicParenR"/>
            </a:pPr>
            <a:r>
              <a:rPr lang="es-ES_tradnl" noProof="0" dirty="0"/>
              <a:t>La lucha por la existencia elimina a los débiles (los menos aptos).</a:t>
            </a:r>
          </a:p>
          <a:p>
            <a:pPr marL="1371600" lvl="2" indent="-457200">
              <a:lnSpc>
                <a:spcPct val="90000"/>
              </a:lnSpc>
              <a:buClr>
                <a:schemeClr val="tx1"/>
              </a:buClr>
              <a:buFont typeface="+mj-lt"/>
              <a:buAutoNum type="arabicParenR"/>
            </a:pPr>
            <a:r>
              <a:rPr lang="es-ES_tradnl" noProof="0" dirty="0"/>
              <a:t>El proceso continuo de selección natural hace que los más aptos sobrevivan.</a:t>
            </a:r>
          </a:p>
          <a:p>
            <a:pPr marL="1371600" lvl="2" indent="-457200">
              <a:lnSpc>
                <a:spcPct val="90000"/>
              </a:lnSpc>
              <a:buClr>
                <a:schemeClr val="tx1"/>
              </a:buClr>
              <a:buFont typeface="+mj-lt"/>
              <a:buAutoNum type="arabicParenR"/>
            </a:pPr>
            <a:r>
              <a:rPr lang="es-ES_tradnl" noProof="0" dirty="0"/>
              <a:t>Por este proceso, nuevos y mejores calidades son producidas y son acumuladas.</a:t>
            </a:r>
          </a:p>
          <a:p>
            <a:pPr marL="1371600" lvl="2" indent="-457200">
              <a:lnSpc>
                <a:spcPct val="90000"/>
              </a:lnSpc>
              <a:buClr>
                <a:schemeClr val="tx1"/>
              </a:buClr>
              <a:buFont typeface="+mj-lt"/>
              <a:buAutoNum type="arabicParenR"/>
            </a:pPr>
            <a:r>
              <a:rPr lang="es-ES_tradnl" noProof="0" dirty="0"/>
              <a:t>Por estos procesos, nuevas especies son “creadas,” dado suficiente tiempo.</a:t>
            </a:r>
          </a:p>
        </p:txBody>
      </p:sp>
      <p:sp>
        <p:nvSpPr>
          <p:cNvPr id="2" name="Rectangle 1">
            <a:extLst>
              <a:ext uri="{FF2B5EF4-FFF2-40B4-BE49-F238E27FC236}">
                <a16:creationId xmlns:a16="http://schemas.microsoft.com/office/drawing/2014/main" id="{F41B4128-1442-FC44-8C4D-F7EF8EA4E3AD}"/>
              </a:ext>
            </a:extLst>
          </p:cNvPr>
          <p:cNvSpPr/>
          <p:nvPr/>
        </p:nvSpPr>
        <p:spPr>
          <a:xfrm>
            <a:off x="304800" y="228600"/>
            <a:ext cx="3281476" cy="535531"/>
          </a:xfrm>
          <a:prstGeom prst="rect">
            <a:avLst/>
          </a:prstGeom>
        </p:spPr>
        <p:txBody>
          <a:bodyPr wrap="none">
            <a:spAutoFit/>
          </a:bodyPr>
          <a:lstStyle/>
          <a:p>
            <a:pPr marL="990600" lvl="1" indent="-533400">
              <a:lnSpc>
                <a:spcPct val="90000"/>
              </a:lnSpc>
              <a:buClr>
                <a:srgbClr val="FFFF66"/>
              </a:buClr>
            </a:pPr>
            <a:r>
              <a:rPr lang="es-ES_tradnl" sz="3200" dirty="0"/>
              <a:t>Cinco principios</a:t>
            </a:r>
          </a:p>
        </p:txBody>
      </p:sp>
      <p:pic>
        <p:nvPicPr>
          <p:cNvPr id="3" name="Picture 2">
            <a:extLst>
              <a:ext uri="{FF2B5EF4-FFF2-40B4-BE49-F238E27FC236}">
                <a16:creationId xmlns:a16="http://schemas.microsoft.com/office/drawing/2014/main" id="{D7B8E385-E187-3241-899D-7AE13FB3CCF9}"/>
              </a:ext>
            </a:extLst>
          </p:cNvPr>
          <p:cNvPicPr>
            <a:picLocks noChangeAspect="1"/>
          </p:cNvPicPr>
          <p:nvPr/>
        </p:nvPicPr>
        <p:blipFill>
          <a:blip r:embed="rId3"/>
          <a:stretch>
            <a:fillRect/>
          </a:stretch>
        </p:blipFill>
        <p:spPr>
          <a:xfrm>
            <a:off x="5511647" y="2133600"/>
            <a:ext cx="3488674" cy="1963118"/>
          </a:xfrm>
          <a:prstGeom prst="rect">
            <a:avLst/>
          </a:prstGeom>
        </p:spPr>
      </p:pic>
    </p:spTree>
    <p:extLst>
      <p:ext uri="{BB962C8B-B14F-4D97-AF65-F5344CB8AC3E}">
        <p14:creationId xmlns:p14="http://schemas.microsoft.com/office/powerpoint/2010/main" val="107790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4">
                                            <p:txEl>
                                              <p:pRg st="1" end="1"/>
                                            </p:txEl>
                                          </p:spTgt>
                                        </p:tgtEl>
                                        <p:attrNameLst>
                                          <p:attrName>style.visibility</p:attrName>
                                        </p:attrNameLst>
                                      </p:cBhvr>
                                      <p:to>
                                        <p:strVal val="visible"/>
                                      </p:to>
                                    </p:set>
                                    <p:animEffect transition="in" filter="checkerboard(across)">
                                      <p:cBhvr>
                                        <p:cTn id="7" dur="500"/>
                                        <p:tgtEl>
                                          <p:spTgt spid="12083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0834">
                                            <p:txEl>
                                              <p:pRg st="2" end="2"/>
                                            </p:txEl>
                                          </p:spTgt>
                                        </p:tgtEl>
                                        <p:attrNameLst>
                                          <p:attrName>style.visibility</p:attrName>
                                        </p:attrNameLst>
                                      </p:cBhvr>
                                      <p:to>
                                        <p:strVal val="visible"/>
                                      </p:to>
                                    </p:set>
                                    <p:animEffect transition="in" filter="checkerboard(across)">
                                      <p:cBhvr>
                                        <p:cTn id="12" dur="500"/>
                                        <p:tgtEl>
                                          <p:spTgt spid="1208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0834">
                                            <p:txEl>
                                              <p:pRg st="3" end="3"/>
                                            </p:txEl>
                                          </p:spTgt>
                                        </p:tgtEl>
                                        <p:attrNameLst>
                                          <p:attrName>style.visibility</p:attrName>
                                        </p:attrNameLst>
                                      </p:cBhvr>
                                      <p:to>
                                        <p:strVal val="visible"/>
                                      </p:to>
                                    </p:set>
                                    <p:animEffect transition="in" filter="checkerboard(across)">
                                      <p:cBhvr>
                                        <p:cTn id="17" dur="500"/>
                                        <p:tgtEl>
                                          <p:spTgt spid="12083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0834">
                                            <p:txEl>
                                              <p:pRg st="4" end="4"/>
                                            </p:txEl>
                                          </p:spTgt>
                                        </p:tgtEl>
                                        <p:attrNameLst>
                                          <p:attrName>style.visibility</p:attrName>
                                        </p:attrNameLst>
                                      </p:cBhvr>
                                      <p:to>
                                        <p:strVal val="visible"/>
                                      </p:to>
                                    </p:set>
                                    <p:animEffect transition="in" filter="checkerboard(across)">
                                      <p:cBhvr>
                                        <p:cTn id="22" dur="500"/>
                                        <p:tgtEl>
                                          <p:spTgt spid="12083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0834">
                                            <p:txEl>
                                              <p:pRg st="5" end="5"/>
                                            </p:txEl>
                                          </p:spTgt>
                                        </p:tgtEl>
                                        <p:attrNameLst>
                                          <p:attrName>style.visibility</p:attrName>
                                        </p:attrNameLst>
                                      </p:cBhvr>
                                      <p:to>
                                        <p:strVal val="visible"/>
                                      </p:to>
                                    </p:set>
                                    <p:animEffect transition="in" filter="checkerboard(across)">
                                      <p:cBhvr>
                                        <p:cTn id="27" dur="500"/>
                                        <p:tgtEl>
                                          <p:spTgt spid="1208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bldLvl="5"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IntroducingPowerPoint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4794</Words>
  <Application>Microsoft Macintosh PowerPoint</Application>
  <PresentationFormat>On-screen Show (4:3)</PresentationFormat>
  <Paragraphs>354</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Georgia</vt:lpstr>
      <vt:lpstr>Times</vt:lpstr>
      <vt:lpstr>Wingdings</vt:lpstr>
      <vt:lpstr>IntroducingPowerPoint2010</vt:lpstr>
      <vt:lpstr>Materia Antropología Bíblica</vt:lpstr>
      <vt:lpstr>Aprenderemos: </vt:lpstr>
      <vt:lpstr>PowerPoint Presentation</vt:lpstr>
      <vt:lpstr>PowerPoint Presentation</vt:lpstr>
      <vt:lpstr>I. La importancia del estudio                6 Razones</vt:lpstr>
      <vt:lpstr>I. La importancia del estudio</vt:lpstr>
      <vt:lpstr>I. La importancia del estudio</vt:lpstr>
      <vt:lpstr>Perspectivas alternativas</vt:lpstr>
      <vt:lpstr>PowerPoint Presentation</vt:lpstr>
      <vt:lpstr>A. No evolución de formas primitivas</vt:lpstr>
      <vt:lpstr>Perspectivas alternativas</vt:lpstr>
      <vt:lpstr>Perspectivas alternativas</vt:lpstr>
      <vt:lpstr>Perspectivas alternativas</vt:lpstr>
      <vt:lpstr>Perspectivas alternativas</vt:lpstr>
      <vt:lpstr>Perspectivas alternativas</vt:lpstr>
      <vt:lpstr>Conclusión:  nuestra postura</vt:lpstr>
      <vt:lpstr>B.  Existe por creación Especial</vt:lpstr>
      <vt:lpstr>II. EL HOMBRE ES EL RESULTADO DEL PROPOSITO DIVINO </vt:lpstr>
      <vt:lpstr>A. El consejo de la trinidad</vt:lpstr>
      <vt:lpstr>La obra del propósito creador de Dios.</vt:lpstr>
      <vt:lpstr> ¿Propósito?</vt:lpstr>
      <vt:lpstr>Hombre creado a la imagen de Dios. </vt:lpstr>
      <vt:lpstr>NO ES IMAGEN FISICA</vt:lpstr>
      <vt:lpstr>ES UNA IMAGEN PERSONAL Génesis 1:26-31</vt:lpstr>
      <vt:lpstr>ES UNA IMAGEN MORAL </vt:lpstr>
      <vt:lpstr>ES UNA IMAGEN SOCIAL </vt:lpstr>
    </vt:vector>
  </TitlesOfParts>
  <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2016-03-10T12:00:15Z</dcterms:created>
  <dcterms:modified xsi:type="dcterms:W3CDTF">2022-01-29T02:09:56Z</dcterms:modified>
</cp:coreProperties>
</file>